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library.wcsu.edu/dspace/bitstream/0/527/1/Final+Thesis.pdf" TargetMode="External"/><Relationship Id="rId3" Type="http://schemas.openxmlformats.org/officeDocument/2006/relationships/hyperlink" Target="http://www.photius.com/feminocracy/facts_on_fatherless_kids.html"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Carla</a:t>
            </a:r>
          </a:p>
          <a:p>
            <a:pPr lvl="0" rtl="0">
              <a:spcBef>
                <a:spcPts val="600"/>
              </a:spcBef>
              <a:buNone/>
            </a:pPr>
            <a:r>
              <a:rPr lang="en" sz="1000" u="sng">
                <a:solidFill>
                  <a:schemeClr val="hlink"/>
                </a:solidFill>
                <a:hlinkClick r:id="rId2"/>
              </a:rPr>
              <a:t>http://library.wcsu.edu/dspace/bitstream/0/527/1/Final+Thesis.pdf</a:t>
            </a:r>
          </a:p>
          <a:p>
            <a:pPr lvl="0" rtl="0">
              <a:spcBef>
                <a:spcPts val="600"/>
              </a:spcBef>
              <a:buClr>
                <a:schemeClr val="dk1"/>
              </a:buClr>
              <a:buSzPct val="110000"/>
              <a:buFont typeface="Arial"/>
              <a:buNone/>
            </a:pPr>
            <a:r>
              <a:rPr lang="en" sz="1000" u="sng">
                <a:solidFill>
                  <a:schemeClr val="hlink"/>
                </a:solidFill>
                <a:hlinkClick r:id="rId3"/>
              </a:rPr>
              <a:t>http://www.photius.com/feminocracy/facts_on_fatherless_kids.html</a:t>
            </a:r>
          </a:p>
          <a:p>
            <a:pPr rtl="0">
              <a:spcBef>
                <a:spcPts val="0"/>
              </a:spcBef>
              <a:buNone/>
            </a:pPr>
            <a:r>
              <a:t/>
            </a:r>
            <a:endParaRPr/>
          </a:p>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None/>
            </a:pPr>
            <a:r>
              <a:t/>
            </a:r>
            <a:endParaRPr sz="1200">
              <a:solidFill>
                <a:schemeClr val="dk1"/>
              </a:solidFill>
            </a:endParaRPr>
          </a:p>
          <a:p>
            <a:pPr lvl="0" rtl="0">
              <a:spcBef>
                <a:spcPts val="600"/>
              </a:spcBef>
              <a:buNone/>
            </a:pPr>
            <a:r>
              <a:rPr lang="en" sz="1200">
                <a:solidFill>
                  <a:schemeClr val="dk1"/>
                </a:solidFill>
              </a:rPr>
              <a:t>ivana</a:t>
            </a:r>
          </a:p>
          <a:p>
            <a:pPr indent="-228600" lvl="0" marL="457200" rtl="0">
              <a:spcBef>
                <a:spcPts val="600"/>
              </a:spcBef>
              <a:buClr>
                <a:schemeClr val="dk1"/>
              </a:buClr>
              <a:buSzPct val="100000"/>
            </a:pPr>
            <a:r>
              <a:rPr lang="en" sz="1200">
                <a:solidFill>
                  <a:schemeClr val="dk1"/>
                </a:solidFill>
              </a:rPr>
              <a:t>Maya &amp; Bailey live with Grandmother Vivian.</a:t>
            </a:r>
          </a:p>
          <a:p>
            <a:pPr indent="-228600" lvl="0" marL="457200" rtl="0">
              <a:spcBef>
                <a:spcPts val="600"/>
              </a:spcBef>
              <a:buClr>
                <a:schemeClr val="dk1"/>
              </a:buClr>
              <a:buSzPct val="100000"/>
            </a:pPr>
            <a:r>
              <a:rPr lang="en" sz="1200">
                <a:solidFill>
                  <a:schemeClr val="dk1"/>
                </a:solidFill>
              </a:rPr>
              <a:t>They meet underground organized crime figures and learn that their Mother’s brothers have city jobs and are considered mean.</a:t>
            </a:r>
          </a:p>
          <a:p>
            <a:pPr indent="-228600" lvl="0" marL="457200" rtl="0">
              <a:spcBef>
                <a:spcPts val="600"/>
              </a:spcBef>
              <a:buClr>
                <a:schemeClr val="dk1"/>
              </a:buClr>
              <a:buSzPct val="100000"/>
            </a:pPr>
            <a:r>
              <a:rPr lang="en" sz="1200">
                <a:solidFill>
                  <a:schemeClr val="dk1"/>
                </a:solidFill>
              </a:rPr>
              <a:t>Maya learns her nickname comes from Bailey calling her “Mya sister”.</a:t>
            </a:r>
          </a:p>
          <a:p>
            <a:pPr indent="-228600" lvl="0" marL="457200" rtl="0">
              <a:spcBef>
                <a:spcPts val="600"/>
              </a:spcBef>
              <a:buClr>
                <a:schemeClr val="dk1"/>
              </a:buClr>
              <a:buSzPct val="100000"/>
            </a:pPr>
            <a:r>
              <a:rPr lang="en" sz="1200">
                <a:solidFill>
                  <a:schemeClr val="dk1"/>
                </a:solidFill>
              </a:rPr>
              <a:t>After 6 months, the children move with Vivian and her fat, old and insecure boyfriend, Mr. Freeman.</a:t>
            </a:r>
          </a:p>
          <a:p>
            <a:pPr>
              <a:spcBef>
                <a:spcPts val="0"/>
              </a:spcBef>
              <a:buNone/>
            </a:pPr>
            <a:r>
              <a:t/>
            </a: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ivana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carla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dk1"/>
              </a:buClr>
              <a:buSzPct val="100000"/>
              <a:buNone/>
              <a:defRPr sz="1800">
                <a:solidFill>
                  <a:schemeClr val="dk1"/>
                </a:solidFill>
              </a:defRPr>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0" y="304101"/>
            <a:ext cx="7772400" cy="2493299"/>
          </a:xfrm>
          <a:prstGeom prst="rect">
            <a:avLst/>
          </a:prstGeom>
        </p:spPr>
        <p:txBody>
          <a:bodyPr anchorCtr="0" anchor="b" bIns="91425" lIns="91425" rIns="91425" tIns="91425">
            <a:noAutofit/>
          </a:bodyPr>
          <a:lstStyle/>
          <a:p>
            <a:pPr rtl="0">
              <a:spcBef>
                <a:spcPts val="0"/>
              </a:spcBef>
              <a:buNone/>
            </a:pPr>
            <a:r>
              <a:rPr lang="en">
                <a:solidFill>
                  <a:srgbClr val="4A86E8"/>
                </a:solidFill>
              </a:rPr>
              <a:t>I Know Why the Caged Bird Sings </a:t>
            </a:r>
          </a:p>
          <a:p>
            <a:pPr>
              <a:spcBef>
                <a:spcPts val="0"/>
              </a:spcBef>
              <a:buNone/>
            </a:pPr>
            <a:r>
              <a:t/>
            </a:r>
            <a:endParaRPr>
              <a:solidFill>
                <a:srgbClr val="4A86E8"/>
              </a:solidFill>
            </a:endParaRPr>
          </a:p>
        </p:txBody>
      </p:sp>
      <p:sp>
        <p:nvSpPr>
          <p:cNvPr id="31" name="Shape 31"/>
          <p:cNvSpPr txBox="1"/>
          <p:nvPr>
            <p:ph idx="1" type="subTitle"/>
          </p:nvPr>
        </p:nvSpPr>
        <p:spPr>
          <a:xfrm>
            <a:off x="128700" y="2676300"/>
            <a:ext cx="5573700" cy="784799"/>
          </a:xfrm>
          <a:prstGeom prst="rect">
            <a:avLst/>
          </a:prstGeom>
        </p:spPr>
        <p:txBody>
          <a:bodyPr anchorCtr="0" anchor="t" bIns="91425" lIns="91425" rIns="91425" tIns="91425">
            <a:noAutofit/>
          </a:bodyPr>
          <a:lstStyle/>
          <a:p>
            <a:pPr>
              <a:spcBef>
                <a:spcPts val="0"/>
              </a:spcBef>
              <a:buNone/>
            </a:pPr>
            <a:r>
              <a:rPr lang="en"/>
              <a:t>Carla Frias &amp; Ivana Rizo Patrón</a:t>
            </a:r>
          </a:p>
        </p:txBody>
      </p:sp>
      <p:pic>
        <p:nvPicPr>
          <p:cNvPr id="32" name="Shape 32"/>
          <p:cNvPicPr preferRelativeResize="0"/>
          <p:nvPr/>
        </p:nvPicPr>
        <p:blipFill>
          <a:blip r:embed="rId3">
            <a:alphaModFix/>
          </a:blip>
          <a:stretch>
            <a:fillRect/>
          </a:stretch>
        </p:blipFill>
        <p:spPr>
          <a:xfrm rot="330853">
            <a:off x="5785643" y="1357069"/>
            <a:ext cx="2173765" cy="3423258"/>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Purpose</a:t>
            </a:r>
          </a:p>
        </p:txBody>
      </p:sp>
      <p:sp>
        <p:nvSpPr>
          <p:cNvPr id="88" name="Shape 88"/>
          <p:cNvSpPr txBox="1"/>
          <p:nvPr>
            <p:ph idx="1" type="body"/>
          </p:nvPr>
        </p:nvSpPr>
        <p:spPr>
          <a:xfrm>
            <a:off x="457200" y="904425"/>
            <a:ext cx="8229600" cy="3725699"/>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To show what she went through and describe the effects it had on her.</a:t>
            </a:r>
          </a:p>
          <a:p>
            <a:pPr indent="-228600" lvl="0" marL="457200" rtl="0">
              <a:spcBef>
                <a:spcPts val="0"/>
              </a:spcBef>
              <a:buClr>
                <a:schemeClr val="dk1"/>
              </a:buClr>
            </a:pPr>
            <a:r>
              <a:rPr lang="en">
                <a:solidFill>
                  <a:schemeClr val="dk1"/>
                </a:solidFill>
              </a:rPr>
              <a:t>To inspire girls in similar situations</a:t>
            </a:r>
          </a:p>
          <a:p>
            <a:pPr lvl="0" rtl="0">
              <a:spcBef>
                <a:spcPts val="0"/>
              </a:spcBef>
              <a:buNone/>
            </a:pPr>
            <a:r>
              <a:rPr i="1" lang="en">
                <a:solidFill>
                  <a:schemeClr val="dk1"/>
                </a:solidFill>
              </a:rPr>
              <a:t>“But then, I forgot about him…” </a:t>
            </a:r>
          </a:p>
          <a:p>
            <a:pPr indent="-228600" lvl="0" marL="457200" rtl="0">
              <a:spcBef>
                <a:spcPts val="0"/>
              </a:spcBef>
              <a:buClr>
                <a:schemeClr val="dk1"/>
              </a:buClr>
            </a:pPr>
            <a:r>
              <a:rPr lang="en">
                <a:solidFill>
                  <a:schemeClr val="dk1"/>
                </a:solidFill>
              </a:rPr>
              <a:t>Show psychological effects of the absence of a father figure</a:t>
            </a:r>
          </a:p>
          <a:p>
            <a:pPr lvl="0">
              <a:spcBef>
                <a:spcPts val="0"/>
              </a:spcBef>
              <a:buNone/>
            </a:pPr>
            <a:r>
              <a:rPr i="1" lang="en">
                <a:solidFill>
                  <a:schemeClr val="dk1"/>
                </a:solidFill>
              </a:rPr>
              <a:t>“I went over to him and sat quickly on his lap.”</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Psychological Effects</a:t>
            </a:r>
          </a:p>
        </p:txBody>
      </p:sp>
      <p:sp>
        <p:nvSpPr>
          <p:cNvPr id="94" name="Shape 9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500"/>
              <a:t>Absence of her father</a:t>
            </a:r>
          </a:p>
          <a:p>
            <a:pPr indent="-228600" lvl="0" marL="457200" rtl="0">
              <a:spcBef>
                <a:spcPts val="0"/>
              </a:spcBef>
              <a:buSzPct val="100000"/>
            </a:pPr>
            <a:r>
              <a:rPr b="1" lang="en" sz="2500"/>
              <a:t>“Hungry for Love”</a:t>
            </a:r>
            <a:r>
              <a:rPr lang="en" sz="2500"/>
              <a:t> → </a:t>
            </a:r>
            <a:r>
              <a:rPr lang="en" sz="2500">
                <a:solidFill>
                  <a:schemeClr val="dk1"/>
                </a:solidFill>
              </a:rPr>
              <a:t>Male attention fill-in emptiness to their life</a:t>
            </a:r>
          </a:p>
          <a:p>
            <a:pPr indent="-228600" lvl="0" marL="457200" rtl="0">
              <a:spcBef>
                <a:spcPts val="0"/>
              </a:spcBef>
              <a:buSzPct val="100000"/>
            </a:pPr>
            <a:r>
              <a:rPr lang="en" sz="2500"/>
              <a:t>Prone to ‘sexually promiscuous behavior’</a:t>
            </a:r>
          </a:p>
          <a:p>
            <a:pPr lvl="0" rtl="0">
              <a:spcBef>
                <a:spcPts val="0"/>
              </a:spcBef>
              <a:buNone/>
            </a:pPr>
            <a:r>
              <a:t/>
            </a:r>
            <a:endParaRPr/>
          </a:p>
          <a:p>
            <a:pPr rtl="0">
              <a:spcBef>
                <a:spcPts val="0"/>
              </a:spcBef>
              <a:buNone/>
            </a:pPr>
            <a:r>
              <a:rPr lang="en" sz="1100">
                <a:solidFill>
                  <a:schemeClr val="dk1"/>
                </a:solidFill>
              </a:rPr>
              <a:t>		 	 	</a:t>
            </a:r>
          </a:p>
          <a:p>
            <a:pPr lvl="0" rtl="0">
              <a:spcBef>
                <a:spcPts val="0"/>
              </a:spcBef>
              <a:buNone/>
            </a:pPr>
            <a:r>
              <a:rPr lang="en" sz="1100">
                <a:solidFill>
                  <a:schemeClr val="dk1"/>
                </a:solidFill>
              </a:rPr>
              <a:t>	</a:t>
            </a:r>
            <a:r>
              <a:rPr lang="en" sz="1000">
                <a:solidFill>
                  <a:schemeClr val="dk1"/>
                </a:solidFill>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pic>
        <p:nvPicPr>
          <p:cNvPr id="99" name="Shape 99"/>
          <p:cNvPicPr preferRelativeResize="0"/>
          <p:nvPr/>
        </p:nvPicPr>
        <p:blipFill>
          <a:blip r:embed="rId3">
            <a:alphaModFix/>
          </a:blip>
          <a:stretch>
            <a:fillRect/>
          </a:stretch>
        </p:blipFill>
        <p:spPr>
          <a:xfrm>
            <a:off x="1456824" y="205975"/>
            <a:ext cx="6535750" cy="488185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Audience</a:t>
            </a:r>
          </a:p>
        </p:txBody>
      </p:sp>
      <p:sp>
        <p:nvSpPr>
          <p:cNvPr id="105" name="Shape 10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Her son Guy Johnson, who the book is dedicated too.</a:t>
            </a:r>
          </a:p>
          <a:p>
            <a:pPr indent="-228600" lvl="0" marL="457200" rtl="0">
              <a:spcBef>
                <a:spcPts val="0"/>
              </a:spcBef>
            </a:pPr>
            <a:r>
              <a:rPr lang="en"/>
              <a:t>People interested in knowing about her life and about the time of segregation in the USA.</a:t>
            </a:r>
          </a:p>
          <a:p>
            <a:pPr indent="-228600" lvl="0" marL="457200" rtl="0">
              <a:spcBef>
                <a:spcPts val="0"/>
              </a:spcBef>
            </a:pPr>
            <a:r>
              <a:rPr lang="en"/>
              <a:t>Teenage girls in similar situations.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Themes</a:t>
            </a:r>
          </a:p>
        </p:txBody>
      </p:sp>
      <p:sp>
        <p:nvSpPr>
          <p:cNvPr id="111" name="Shape 111"/>
          <p:cNvSpPr txBox="1"/>
          <p:nvPr>
            <p:ph idx="1" type="body"/>
          </p:nvPr>
        </p:nvSpPr>
        <p:spPr>
          <a:xfrm>
            <a:off x="411775" y="995775"/>
            <a:ext cx="8229600" cy="3725699"/>
          </a:xfrm>
          <a:prstGeom prst="rect">
            <a:avLst/>
          </a:prstGeom>
        </p:spPr>
        <p:txBody>
          <a:bodyPr anchorCtr="0" anchor="t" bIns="91425" lIns="91425" rIns="91425" tIns="91425">
            <a:noAutofit/>
          </a:bodyPr>
          <a:lstStyle/>
          <a:p>
            <a:pPr indent="-228600" lvl="0" marL="457200" rtl="0">
              <a:spcBef>
                <a:spcPts val="0"/>
              </a:spcBef>
            </a:pPr>
            <a:r>
              <a:rPr lang="en"/>
              <a:t>Self acceptance and assurance</a:t>
            </a:r>
          </a:p>
          <a:p>
            <a:pPr lvl="0" rtl="0">
              <a:spcBef>
                <a:spcPts val="0"/>
              </a:spcBef>
              <a:buNone/>
            </a:pPr>
            <a:r>
              <a:t/>
            </a:r>
            <a:endParaRPr/>
          </a:p>
          <a:p>
            <a:pPr indent="-228600" lvl="0" marL="457200" rtl="0">
              <a:spcBef>
                <a:spcPts val="0"/>
              </a:spcBef>
            </a:pPr>
            <a:r>
              <a:rPr lang="en"/>
              <a:t>‘Need for love &amp; attention’ Maya feels.</a:t>
            </a:r>
          </a:p>
          <a:p>
            <a:pPr lvl="0" rtl="0">
              <a:spcBef>
                <a:spcPts val="0"/>
              </a:spcBef>
              <a:buNone/>
            </a:pPr>
            <a:r>
              <a:t/>
            </a:r>
            <a:endParaRPr/>
          </a:p>
          <a:p>
            <a:pPr indent="-228600" lvl="0" marL="457200">
              <a:spcBef>
                <a:spcPts val="0"/>
              </a:spcBef>
            </a:pPr>
            <a:r>
              <a:rPr lang="en"/>
              <a:t>Discrimination against women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Stylistic Devices</a:t>
            </a:r>
          </a:p>
        </p:txBody>
      </p:sp>
      <p:sp>
        <p:nvSpPr>
          <p:cNvPr id="117" name="Shape 11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a:solidFill>
                  <a:srgbClr val="4A86E8"/>
                </a:solidFill>
              </a:rPr>
              <a:t>Metaphor</a:t>
            </a:r>
          </a:p>
          <a:p>
            <a:pPr indent="0" marL="914400" rtl="0">
              <a:spcBef>
                <a:spcPts val="0"/>
              </a:spcBef>
              <a:buNone/>
            </a:pPr>
            <a:r>
              <a:rPr i="1" lang="en" sz="2500"/>
              <a:t>“...and even the memory of his holding my precious </a:t>
            </a:r>
            <a:r>
              <a:rPr i="1" lang="en" sz="2500" u="sng">
                <a:solidFill>
                  <a:srgbClr val="FF0000"/>
                </a:solidFill>
              </a:rPr>
              <a:t>melted</a:t>
            </a:r>
            <a:r>
              <a:rPr i="1" lang="en" sz="2500">
                <a:solidFill>
                  <a:srgbClr val="FF0000"/>
                </a:solidFill>
              </a:rPr>
              <a:t> </a:t>
            </a:r>
            <a:r>
              <a:rPr i="1" lang="en" sz="2500"/>
              <a:t>into the </a:t>
            </a:r>
            <a:r>
              <a:rPr i="1" lang="en" sz="2500" u="sng">
                <a:solidFill>
                  <a:srgbClr val="FF0000"/>
                </a:solidFill>
              </a:rPr>
              <a:t>general darkness</a:t>
            </a:r>
            <a:r>
              <a:rPr i="1" lang="en" sz="2500"/>
              <a:t>.”</a:t>
            </a:r>
          </a:p>
          <a:p>
            <a:pPr indent="0" marL="0" rtl="0">
              <a:spcBef>
                <a:spcPts val="0"/>
              </a:spcBef>
              <a:buNone/>
            </a:pPr>
            <a:r>
              <a:t/>
            </a:r>
            <a:endParaRPr i="1" sz="2500"/>
          </a:p>
          <a:p>
            <a:pPr indent="0" marL="0" rtl="0">
              <a:spcBef>
                <a:spcPts val="0"/>
              </a:spcBef>
              <a:buNone/>
            </a:pPr>
            <a:r>
              <a:rPr lang="en">
                <a:solidFill>
                  <a:srgbClr val="4A86E8"/>
                </a:solidFill>
              </a:rPr>
              <a:t>Symbolism</a:t>
            </a:r>
          </a:p>
          <a:p>
            <a:pPr indent="0" marL="0">
              <a:spcBef>
                <a:spcPts val="0"/>
              </a:spcBef>
              <a:buNone/>
            </a:pPr>
            <a:r>
              <a:rPr i="1" lang="en" sz="2500"/>
              <a:t>		“...he was so close I buried my face in his shirt and                </a:t>
            </a:r>
            <a:r>
              <a:rPr i="1" lang="en" sz="2500" u="sng">
                <a:solidFill>
                  <a:srgbClr val="FF0000"/>
                </a:solidFill>
              </a:rPr>
              <a:t>listened to his heart</a:t>
            </a:r>
            <a:r>
              <a:rPr i="1" lang="en" sz="2500"/>
              <a:t>, it was </a:t>
            </a:r>
            <a:r>
              <a:rPr i="1" lang="en" sz="2500" u="sng">
                <a:solidFill>
                  <a:srgbClr val="FF0000"/>
                </a:solidFill>
              </a:rPr>
              <a:t>beating just for me</a:t>
            </a:r>
            <a:r>
              <a:rPr i="1" lang="en" sz="2500"/>
              <a: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idx="1" type="body"/>
          </p:nvPr>
        </p:nvSpPr>
        <p:spPr>
          <a:xfrm>
            <a:off x="457200" y="169025"/>
            <a:ext cx="8229600" cy="3725699"/>
          </a:xfrm>
          <a:prstGeom prst="rect">
            <a:avLst/>
          </a:prstGeom>
        </p:spPr>
        <p:txBody>
          <a:bodyPr anchorCtr="0" anchor="t" bIns="91425" lIns="91425" rIns="91425" tIns="91425">
            <a:noAutofit/>
          </a:bodyPr>
          <a:lstStyle/>
          <a:p>
            <a:pPr rtl="0">
              <a:spcBef>
                <a:spcPts val="0"/>
              </a:spcBef>
              <a:buNone/>
            </a:pPr>
            <a:r>
              <a:rPr lang="en">
                <a:solidFill>
                  <a:srgbClr val="4A86E8"/>
                </a:solidFill>
              </a:rPr>
              <a:t>Onomatopoeia</a:t>
            </a:r>
          </a:p>
          <a:p>
            <a:pPr rtl="0">
              <a:spcBef>
                <a:spcPts val="0"/>
              </a:spcBef>
              <a:buNone/>
            </a:pPr>
            <a:r>
              <a:rPr i="1" lang="en" sz="2500"/>
              <a:t>		“Only I had hear the </a:t>
            </a:r>
            <a:r>
              <a:rPr i="1" lang="en" sz="2500" u="sng">
                <a:solidFill>
                  <a:srgbClr val="FF0000"/>
                </a:solidFill>
              </a:rPr>
              <a:t>thud</a:t>
            </a:r>
            <a:r>
              <a:rPr i="1" lang="en" sz="2500"/>
              <a:t>….”</a:t>
            </a:r>
          </a:p>
          <a:p>
            <a:pPr rtl="0">
              <a:spcBef>
                <a:spcPts val="0"/>
              </a:spcBef>
              <a:buNone/>
            </a:pPr>
            <a:r>
              <a:t/>
            </a:r>
            <a:endParaRPr>
              <a:solidFill>
                <a:srgbClr val="4A86E8"/>
              </a:solidFill>
            </a:endParaRPr>
          </a:p>
          <a:p>
            <a:pPr lvl="0" rtl="0">
              <a:spcBef>
                <a:spcPts val="0"/>
              </a:spcBef>
              <a:buClr>
                <a:schemeClr val="dk1"/>
              </a:buClr>
              <a:buSzPct val="36666"/>
              <a:buFont typeface="Arial"/>
              <a:buNone/>
            </a:pPr>
            <a:r>
              <a:rPr lang="en">
                <a:solidFill>
                  <a:srgbClr val="4A86E8"/>
                </a:solidFill>
              </a:rPr>
              <a:t>Imagery</a:t>
            </a:r>
          </a:p>
          <a:p>
            <a:pPr indent="0" lvl="0" marL="914400" rtl="0">
              <a:spcBef>
                <a:spcPts val="0"/>
              </a:spcBef>
              <a:buClr>
                <a:schemeClr val="dk1"/>
              </a:buClr>
              <a:buSzPct val="44000"/>
              <a:buFont typeface="Arial"/>
              <a:buNone/>
            </a:pPr>
            <a:r>
              <a:rPr i="1" lang="en" sz="2500">
                <a:solidFill>
                  <a:schemeClr val="dk1"/>
                </a:solidFill>
              </a:rPr>
              <a:t>“I began to feel lonely for Mr. Freeman and the encasement of his </a:t>
            </a:r>
            <a:r>
              <a:rPr i="1" lang="en" sz="2500" u="sng">
                <a:solidFill>
                  <a:srgbClr val="FF0000"/>
                </a:solidFill>
              </a:rPr>
              <a:t>big arms</a:t>
            </a:r>
            <a:r>
              <a:rPr i="1" lang="en" sz="2500">
                <a:solidFill>
                  <a:schemeClr val="dk1"/>
                </a:solidFill>
              </a:rPr>
              <a:t>.”</a:t>
            </a:r>
          </a:p>
          <a:p>
            <a:pPr lvl="0" rtl="0">
              <a:spcBef>
                <a:spcPts val="0"/>
              </a:spcBef>
              <a:buClr>
                <a:schemeClr val="dk1"/>
              </a:buClr>
              <a:buFont typeface="Arial"/>
              <a:buNone/>
            </a:pPr>
            <a:r>
              <a:t/>
            </a:r>
            <a:endParaRPr i="1" sz="1000">
              <a:solidFill>
                <a:schemeClr val="dk1"/>
              </a:solidFill>
            </a:endParaRPr>
          </a:p>
          <a:p>
            <a:pPr indent="0" lvl="0" marL="914400" rtl="0">
              <a:spcBef>
                <a:spcPts val="0"/>
              </a:spcBef>
              <a:buClr>
                <a:schemeClr val="dk1"/>
              </a:buClr>
              <a:buSzPct val="44000"/>
              <a:buFont typeface="Arial"/>
              <a:buNone/>
            </a:pPr>
            <a:r>
              <a:rPr i="1" lang="en" sz="2500">
                <a:solidFill>
                  <a:schemeClr val="dk1"/>
                </a:solidFill>
              </a:rPr>
              <a:t>“At first, Mr. Freeman sat still, not holding me or anything, then I felt a </a:t>
            </a:r>
            <a:r>
              <a:rPr i="1" lang="en" sz="2500" u="sng">
                <a:solidFill>
                  <a:srgbClr val="FF0000"/>
                </a:solidFill>
              </a:rPr>
              <a:t>soft lump under my thigh</a:t>
            </a:r>
            <a:r>
              <a:rPr i="1" lang="en" sz="2500">
                <a:solidFill>
                  <a:schemeClr val="dk1"/>
                </a:solidFill>
              </a:rPr>
              <a:t> begin to move.”</a:t>
            </a:r>
          </a:p>
          <a:p>
            <a:pPr lvl="0" rtl="0">
              <a:spcBef>
                <a:spcPts val="0"/>
              </a:spcBef>
              <a:buNone/>
            </a:pPr>
            <a:r>
              <a:t/>
            </a:r>
            <a:endParaRPr>
              <a:solidFill>
                <a:srgbClr val="4A86E8"/>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idx="1" type="body"/>
          </p:nvPr>
        </p:nvSpPr>
        <p:spPr>
          <a:xfrm>
            <a:off x="457200" y="325875"/>
            <a:ext cx="8229600" cy="3725699"/>
          </a:xfrm>
          <a:prstGeom prst="rect">
            <a:avLst/>
          </a:prstGeom>
        </p:spPr>
        <p:txBody>
          <a:bodyPr anchorCtr="0" anchor="t" bIns="91425" lIns="91425" rIns="91425" tIns="91425">
            <a:noAutofit/>
          </a:bodyPr>
          <a:lstStyle/>
          <a:p>
            <a:pPr lvl="0" rtl="0">
              <a:spcBef>
                <a:spcPts val="0"/>
              </a:spcBef>
              <a:buClr>
                <a:schemeClr val="dk1"/>
              </a:buClr>
              <a:buSzPct val="36666"/>
              <a:buFont typeface="Arial"/>
              <a:buNone/>
            </a:pPr>
            <a:r>
              <a:rPr lang="en">
                <a:solidFill>
                  <a:srgbClr val="4A86E8"/>
                </a:solidFill>
              </a:rPr>
              <a:t>Alliteration + Exaggeration</a:t>
            </a:r>
          </a:p>
          <a:p>
            <a:pPr lvl="0" rtl="0">
              <a:spcBef>
                <a:spcPts val="0"/>
              </a:spcBef>
              <a:buClr>
                <a:schemeClr val="dk1"/>
              </a:buClr>
              <a:buSzPct val="44000"/>
              <a:buFont typeface="Arial"/>
              <a:buNone/>
            </a:pPr>
            <a:r>
              <a:rPr i="1" lang="en" sz="2500">
                <a:solidFill>
                  <a:schemeClr val="dk1"/>
                </a:solidFill>
              </a:rPr>
              <a:t>		“There was an </a:t>
            </a:r>
            <a:r>
              <a:rPr i="1" lang="en" sz="2500" u="sng">
                <a:solidFill>
                  <a:srgbClr val="FF0000"/>
                </a:solidFill>
              </a:rPr>
              <a:t>army of adults,</a:t>
            </a:r>
            <a:r>
              <a:rPr i="1" lang="en" sz="2500">
                <a:solidFill>
                  <a:schemeClr val="dk1"/>
                </a:solidFill>
              </a:rPr>
              <a:t> whose </a:t>
            </a:r>
            <a:r>
              <a:rPr i="1" lang="en" sz="2500" u="sng">
                <a:solidFill>
                  <a:srgbClr val="FF0000"/>
                </a:solidFill>
              </a:rPr>
              <a:t>motives and  </a:t>
            </a:r>
          </a:p>
          <a:p>
            <a:pPr lvl="0" rtl="0">
              <a:spcBef>
                <a:spcPts val="0"/>
              </a:spcBef>
              <a:buClr>
                <a:schemeClr val="dk1"/>
              </a:buClr>
              <a:buSzPct val="44000"/>
              <a:buFont typeface="Arial"/>
              <a:buNone/>
            </a:pPr>
            <a:r>
              <a:rPr i="1" lang="en" sz="2500">
                <a:solidFill>
                  <a:srgbClr val="FF0000"/>
                </a:solidFill>
              </a:rPr>
              <a:t>           </a:t>
            </a:r>
            <a:r>
              <a:rPr i="1" lang="en" sz="2500" u="sng">
                <a:solidFill>
                  <a:srgbClr val="FF0000"/>
                </a:solidFill>
              </a:rPr>
              <a:t>movements</a:t>
            </a:r>
            <a:r>
              <a:rPr i="1" lang="en" sz="2500">
                <a:solidFill>
                  <a:schemeClr val="dk1"/>
                </a:solidFill>
              </a:rPr>
              <a:t> I just couldn't understand...”</a:t>
            </a:r>
          </a:p>
          <a:p>
            <a:pPr lvl="0" rtl="0">
              <a:spcBef>
                <a:spcPts val="0"/>
              </a:spcBef>
              <a:buClr>
                <a:schemeClr val="dk1"/>
              </a:buClr>
              <a:buFont typeface="Arial"/>
              <a:buNone/>
            </a:pPr>
            <a:r>
              <a:t/>
            </a:r>
            <a:endParaRPr>
              <a:solidFill>
                <a:srgbClr val="4A86E8"/>
              </a:solidFill>
            </a:endParaRPr>
          </a:p>
          <a:p>
            <a:pPr lvl="0" rtl="0">
              <a:spcBef>
                <a:spcPts val="0"/>
              </a:spcBef>
              <a:buClr>
                <a:schemeClr val="dk1"/>
              </a:buClr>
              <a:buSzPct val="36666"/>
              <a:buFont typeface="Arial"/>
              <a:buNone/>
            </a:pPr>
            <a:r>
              <a:rPr lang="en">
                <a:solidFill>
                  <a:srgbClr val="4A86E8"/>
                </a:solidFill>
              </a:rPr>
              <a:t>Allusion + Repetition</a:t>
            </a:r>
          </a:p>
          <a:p>
            <a:pPr indent="0" lvl="0" marL="914400" rtl="0">
              <a:spcBef>
                <a:spcPts val="0"/>
              </a:spcBef>
              <a:buClr>
                <a:schemeClr val="dk1"/>
              </a:buClr>
              <a:buSzPct val="44000"/>
              <a:buFont typeface="Arial"/>
              <a:buNone/>
            </a:pPr>
            <a:r>
              <a:rPr i="1" lang="en" sz="2500">
                <a:solidFill>
                  <a:schemeClr val="dk1"/>
                </a:solidFill>
              </a:rPr>
              <a:t>“Horatio Alger was the greatest writer in the world. His heroes were </a:t>
            </a:r>
            <a:r>
              <a:rPr i="1" lang="en" sz="2500" u="sng">
                <a:solidFill>
                  <a:srgbClr val="FF0000"/>
                </a:solidFill>
              </a:rPr>
              <a:t>always</a:t>
            </a:r>
            <a:r>
              <a:rPr i="1" lang="en" sz="2500">
                <a:solidFill>
                  <a:schemeClr val="dk1"/>
                </a:solidFill>
              </a:rPr>
              <a:t> good, </a:t>
            </a:r>
            <a:r>
              <a:rPr i="1" lang="en" sz="2500" u="sng">
                <a:solidFill>
                  <a:srgbClr val="FF0000"/>
                </a:solidFill>
              </a:rPr>
              <a:t>always</a:t>
            </a:r>
            <a:r>
              <a:rPr i="1" lang="en" sz="2500">
                <a:solidFill>
                  <a:schemeClr val="dk1"/>
                </a:solidFill>
              </a:rPr>
              <a:t> won and were </a:t>
            </a:r>
            <a:r>
              <a:rPr i="1" lang="en" sz="2500">
                <a:solidFill>
                  <a:srgbClr val="FF0000"/>
                </a:solidFill>
              </a:rPr>
              <a:t>always</a:t>
            </a:r>
            <a:r>
              <a:rPr i="1" lang="en" sz="2500">
                <a:solidFill>
                  <a:schemeClr val="dk1"/>
                </a:solidFill>
              </a:rPr>
              <a:t> boys. </a:t>
            </a:r>
          </a:p>
          <a:p>
            <a:pPr>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Tone and Mood</a:t>
            </a:r>
          </a:p>
        </p:txBody>
      </p:sp>
      <p:sp>
        <p:nvSpPr>
          <p:cNvPr id="133" name="Shape 133"/>
          <p:cNvSpPr txBox="1"/>
          <p:nvPr>
            <p:ph idx="1" type="body"/>
          </p:nvPr>
        </p:nvSpPr>
        <p:spPr>
          <a:xfrm>
            <a:off x="400425" y="893600"/>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400"/>
              <a:t>Lonely</a:t>
            </a:r>
          </a:p>
          <a:p>
            <a:pPr rtl="0">
              <a:spcBef>
                <a:spcPts val="0"/>
              </a:spcBef>
              <a:buNone/>
            </a:pPr>
            <a:r>
              <a:rPr i="1" lang="en" sz="2000">
                <a:solidFill>
                  <a:schemeClr val="dk1"/>
                </a:solidFill>
              </a:rPr>
              <a:t>“I began to feel lonely for Mr. Freeman and the encasement of his big arms.” </a:t>
            </a:r>
          </a:p>
          <a:p>
            <a:pPr lvl="0" rtl="0">
              <a:spcBef>
                <a:spcPts val="0"/>
              </a:spcBef>
              <a:buNone/>
            </a:pPr>
            <a:r>
              <a:rPr i="1" lang="en" sz="2000">
                <a:solidFill>
                  <a:schemeClr val="dk1"/>
                </a:solidFill>
              </a:rPr>
              <a:t>“For months he stopped again speaking to me again. I was hurt and for a time felt lonelier than ever”</a:t>
            </a:r>
          </a:p>
          <a:p>
            <a:pPr indent="-228600" lvl="0" marL="457200" rtl="0">
              <a:spcBef>
                <a:spcPts val="0"/>
              </a:spcBef>
              <a:buSzPct val="100000"/>
            </a:pPr>
            <a:r>
              <a:rPr lang="en" sz="2400"/>
              <a:t>Desperate, Anxious</a:t>
            </a:r>
          </a:p>
          <a:p>
            <a:pPr lvl="0" rtl="0">
              <a:spcBef>
                <a:spcPts val="0"/>
              </a:spcBef>
              <a:buNone/>
            </a:pPr>
            <a:r>
              <a:rPr i="1" lang="en" sz="2000"/>
              <a:t>“I began to wait for Mr. Freeman to come in from the yards, but when he did, he never noticed me, </a:t>
            </a:r>
            <a:r>
              <a:rPr i="1" lang="en" sz="2000">
                <a:solidFill>
                  <a:schemeClr val="dk1"/>
                </a:solidFill>
              </a:rPr>
              <a:t>although I put a lot of feeling into “Good evening, Mr. Freeman.”</a:t>
            </a:r>
          </a:p>
          <a:p>
            <a:pPr lvl="0" rtl="0">
              <a:spcBef>
                <a:spcPts val="0"/>
              </a:spcBef>
              <a:buNone/>
            </a:pPr>
            <a:r>
              <a:rPr i="1" lang="en" sz="2000">
                <a:solidFill>
                  <a:schemeClr val="dk1"/>
                </a:solidFill>
              </a:rPr>
              <a:t>“I thought he should be able to read it on my face, but he noticed nothing.”</a:t>
            </a:r>
          </a:p>
          <a:p>
            <a:pPr lvl="0" rtl="0">
              <a:spcBef>
                <a:spcPts val="0"/>
              </a:spcBef>
              <a:buNone/>
            </a:pPr>
            <a:r>
              <a:t/>
            </a:r>
            <a:endParaRPr i="1" sz="2400"/>
          </a:p>
          <a:p>
            <a:pPr rtl="0">
              <a:spcBef>
                <a:spcPts val="0"/>
              </a:spcBef>
              <a:buNone/>
            </a:pPr>
            <a:r>
              <a:t/>
            </a:r>
            <a:endParaRPr i="1" sz="2400"/>
          </a:p>
          <a:p>
            <a:pPr lvl="0" rtl="0">
              <a:spcBef>
                <a:spcPts val="0"/>
              </a:spcBef>
              <a:buNone/>
            </a:pPr>
            <a:r>
              <a:t/>
            </a:r>
            <a:endParaRPr i="1" sz="2400">
              <a:solidFill>
                <a:srgbClr val="4A86E8"/>
              </a:solidFil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98821"/>
            <a:ext cx="8229600" cy="857400"/>
          </a:xfrm>
          <a:prstGeom prst="rect">
            <a:avLst/>
          </a:prstGeom>
        </p:spPr>
        <p:txBody>
          <a:bodyPr anchorCtr="0" anchor="b" bIns="91425" lIns="91425" rIns="91425" tIns="91425">
            <a:noAutofit/>
          </a:bodyPr>
          <a:lstStyle/>
          <a:p>
            <a:pPr>
              <a:spcBef>
                <a:spcPts val="0"/>
              </a:spcBef>
              <a:buNone/>
            </a:pPr>
            <a:r>
              <a:rPr lang="en"/>
              <a:t>Organization and Structure</a:t>
            </a:r>
          </a:p>
        </p:txBody>
      </p:sp>
      <p:sp>
        <p:nvSpPr>
          <p:cNvPr id="139" name="Shape 139"/>
          <p:cNvSpPr txBox="1"/>
          <p:nvPr>
            <p:ph idx="1" type="body"/>
          </p:nvPr>
        </p:nvSpPr>
        <p:spPr>
          <a:xfrm>
            <a:off x="457200" y="302400"/>
            <a:ext cx="8229600" cy="4380899"/>
          </a:xfrm>
          <a:prstGeom prst="rect">
            <a:avLst/>
          </a:prstGeom>
        </p:spPr>
        <p:txBody>
          <a:bodyPr anchorCtr="0" anchor="t" bIns="91425" lIns="91425" rIns="91425" tIns="91425">
            <a:noAutofit/>
          </a:bodyPr>
          <a:lstStyle/>
          <a:p>
            <a:pPr lvl="0" rtl="0">
              <a:spcBef>
                <a:spcPts val="0"/>
              </a:spcBef>
              <a:buNone/>
            </a:pPr>
            <a:r>
              <a:t/>
            </a:r>
            <a:endParaRPr sz="2400"/>
          </a:p>
          <a:p>
            <a:pPr indent="-228600" lvl="0" marL="457200" rtl="0">
              <a:spcBef>
                <a:spcPts val="0"/>
              </a:spcBef>
              <a:buSzPct val="100000"/>
            </a:pPr>
            <a:r>
              <a:rPr lang="en" sz="2400"/>
              <a:t>Mr. Freeman: short sentences → strong and fast actions, anxious, jitter, negative memories.</a:t>
            </a:r>
          </a:p>
          <a:p>
            <a:pPr rtl="0">
              <a:spcBef>
                <a:spcPts val="0"/>
              </a:spcBef>
              <a:buNone/>
            </a:pPr>
            <a:r>
              <a:rPr i="1" lang="en" sz="2000">
                <a:solidFill>
                  <a:srgbClr val="4A86E8"/>
                </a:solidFill>
              </a:rPr>
              <a:t>“Then he pulled me to his chest” “He ran to the bathroom”</a:t>
            </a:r>
          </a:p>
          <a:p>
            <a:pPr rtl="0">
              <a:spcBef>
                <a:spcPts val="0"/>
              </a:spcBef>
              <a:buNone/>
            </a:pPr>
            <a:r>
              <a:t/>
            </a:r>
            <a:endParaRPr i="1" sz="1500"/>
          </a:p>
          <a:p>
            <a:pPr indent="-228600" lvl="0" marL="457200" rtl="0">
              <a:spcBef>
                <a:spcPts val="0"/>
              </a:spcBef>
              <a:buSzPct val="100000"/>
            </a:pPr>
            <a:r>
              <a:rPr lang="en" sz="2400"/>
              <a:t>Maya: long sentences →  mixed feelings, confusion, reflection.</a:t>
            </a:r>
          </a:p>
          <a:p>
            <a:pPr rtl="0">
              <a:spcBef>
                <a:spcPts val="0"/>
              </a:spcBef>
              <a:buNone/>
            </a:pPr>
            <a:r>
              <a:rPr i="1" lang="en" sz="2000">
                <a:solidFill>
                  <a:srgbClr val="4A86E8"/>
                </a:solidFill>
              </a:rPr>
              <a:t>“I began to feel lonely for Mr. Freeman and the encasement of his big arms”</a:t>
            </a:r>
          </a:p>
          <a:p>
            <a:pPr rtl="0">
              <a:spcBef>
                <a:spcPts val="0"/>
              </a:spcBef>
              <a:buNone/>
            </a:pPr>
            <a:r>
              <a:t/>
            </a:r>
            <a:endParaRPr i="1" sz="1500"/>
          </a:p>
          <a:p>
            <a:pPr indent="-228600" lvl="0" marL="457200">
              <a:spcBef>
                <a:spcPts val="0"/>
              </a:spcBef>
              <a:buSzPct val="100000"/>
            </a:pPr>
            <a:r>
              <a:rPr lang="en" sz="2400"/>
              <a:t>Small paragraphs: a happening or a reflection done by Maya.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Chapter 9 Summary</a:t>
            </a:r>
          </a:p>
        </p:txBody>
      </p:sp>
      <p:sp>
        <p:nvSpPr>
          <p:cNvPr id="38" name="Shape 38"/>
          <p:cNvSpPr txBox="1"/>
          <p:nvPr>
            <p:ph idx="1" type="body"/>
          </p:nvPr>
        </p:nvSpPr>
        <p:spPr>
          <a:xfrm>
            <a:off x="457200" y="1200150"/>
            <a:ext cx="8421900" cy="3725699"/>
          </a:xfrm>
          <a:prstGeom prst="rect">
            <a:avLst/>
          </a:prstGeom>
        </p:spPr>
        <p:txBody>
          <a:bodyPr anchorCtr="0" anchor="t" bIns="91425" lIns="91425" rIns="91425" tIns="91425">
            <a:noAutofit/>
          </a:bodyPr>
          <a:lstStyle/>
          <a:p>
            <a:pPr indent="-228600" lvl="0" marL="457200" rtl="0">
              <a:spcBef>
                <a:spcPts val="0"/>
              </a:spcBef>
              <a:buClr>
                <a:schemeClr val="dk1"/>
              </a:buClr>
              <a:buSzPct val="100000"/>
            </a:pPr>
            <a:r>
              <a:rPr lang="en" sz="2800">
                <a:solidFill>
                  <a:schemeClr val="dk1"/>
                </a:solidFill>
              </a:rPr>
              <a:t>Big Bailey visits Maya and Bailey in Stamps.</a:t>
            </a:r>
          </a:p>
          <a:p>
            <a:pPr indent="-228600" lvl="0" marL="457200" rtl="0">
              <a:spcBef>
                <a:spcPts val="0"/>
              </a:spcBef>
              <a:buClr>
                <a:schemeClr val="dk1"/>
              </a:buClr>
              <a:buSzPct val="100000"/>
            </a:pPr>
            <a:r>
              <a:rPr lang="en" sz="2800">
                <a:solidFill>
                  <a:schemeClr val="dk1"/>
                </a:solidFill>
              </a:rPr>
              <a:t>Children visit their mother in St. Louis.</a:t>
            </a:r>
          </a:p>
          <a:p>
            <a:pPr indent="-228600" lvl="0" marL="457200" rtl="0">
              <a:spcBef>
                <a:spcPts val="0"/>
              </a:spcBef>
              <a:buClr>
                <a:schemeClr val="dk1"/>
              </a:buClr>
              <a:buSzPct val="100000"/>
            </a:pPr>
            <a:r>
              <a:rPr lang="en" sz="2800">
                <a:solidFill>
                  <a:schemeClr val="dk1"/>
                </a:solidFill>
              </a:rPr>
              <a:t>Bailey and their father have a great relationship.</a:t>
            </a:r>
          </a:p>
          <a:p>
            <a:pPr indent="-228600" lvl="0" marL="457200" rtl="0">
              <a:spcBef>
                <a:spcPts val="0"/>
              </a:spcBef>
              <a:buClr>
                <a:schemeClr val="dk1"/>
              </a:buClr>
              <a:buSzPct val="100000"/>
            </a:pPr>
            <a:r>
              <a:rPr lang="en" sz="2800">
                <a:solidFill>
                  <a:schemeClr val="dk1"/>
                </a:solidFill>
              </a:rPr>
              <a:t>Maya and their father act as strangers.</a:t>
            </a:r>
          </a:p>
          <a:p>
            <a:pPr indent="-228600" lvl="0" marL="457200" rtl="0">
              <a:spcBef>
                <a:spcPts val="0"/>
              </a:spcBef>
              <a:buClr>
                <a:schemeClr val="dk1"/>
              </a:buClr>
              <a:buSzPct val="100000"/>
            </a:pPr>
            <a:r>
              <a:rPr lang="en" sz="2800">
                <a:solidFill>
                  <a:schemeClr val="dk1"/>
                </a:solidFill>
              </a:rPr>
              <a:t>The children, finally see their mother</a:t>
            </a:r>
          </a:p>
          <a:p>
            <a:pPr indent="-228600" lvl="0" marL="457200" rtl="0">
              <a:spcBef>
                <a:spcPts val="0"/>
              </a:spcBef>
              <a:buClr>
                <a:schemeClr val="dk1"/>
              </a:buClr>
              <a:buSzPct val="100000"/>
            </a:pPr>
            <a:r>
              <a:rPr lang="en" sz="2800">
                <a:solidFill>
                  <a:schemeClr val="dk1"/>
                </a:solidFill>
              </a:rPr>
              <a:t>Maya feels that: “a stranger just left her with another stranger.”</a:t>
            </a:r>
          </a:p>
          <a:p>
            <a:pPr>
              <a:spcBef>
                <a:spcPts val="0"/>
              </a:spcBef>
              <a:buNone/>
            </a:pPr>
            <a:r>
              <a:t/>
            </a:r>
            <a:endParaRPr sz="280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Title-Scene Connection</a:t>
            </a:r>
          </a:p>
        </p:txBody>
      </p:sp>
      <p:sp>
        <p:nvSpPr>
          <p:cNvPr id="145" name="Shape 14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Maya is a bird waiting to fly</a:t>
            </a:r>
          </a:p>
          <a:p>
            <a:pPr indent="-228600" lvl="0" marL="457200" rtl="0">
              <a:spcBef>
                <a:spcPts val="0"/>
              </a:spcBef>
            </a:pPr>
            <a:r>
              <a:rPr lang="en"/>
              <a:t>Trapped in </a:t>
            </a:r>
            <a:r>
              <a:rPr i="1" lang="en">
                <a:solidFill>
                  <a:srgbClr val="FF0000"/>
                </a:solidFill>
              </a:rPr>
              <a:t>her past, her culture, her reality</a:t>
            </a:r>
          </a:p>
          <a:p>
            <a:pPr indent="-228600" lvl="0" marL="457200" rtl="0">
              <a:spcBef>
                <a:spcPts val="0"/>
              </a:spcBef>
            </a:pPr>
            <a:r>
              <a:rPr lang="en"/>
              <a:t>Sings to seek something greater → love, brotherhood, books, independance, social equality</a:t>
            </a:r>
          </a:p>
          <a:p>
            <a:pPr indent="-228600" lvl="0" marL="457200">
              <a:spcBef>
                <a:spcPts val="0"/>
              </a:spcBef>
            </a:pPr>
            <a:r>
              <a:rPr lang="en"/>
              <a:t>Scene → symbolism → greater view of the big world (new places, new adventure)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Works Cited</a:t>
            </a:r>
          </a:p>
        </p:txBody>
      </p:sp>
      <p:sp>
        <p:nvSpPr>
          <p:cNvPr id="151" name="Shape 151"/>
          <p:cNvSpPr txBox="1"/>
          <p:nvPr>
            <p:ph idx="1" type="body"/>
          </p:nvPr>
        </p:nvSpPr>
        <p:spPr>
          <a:xfrm>
            <a:off x="457200" y="1063375"/>
            <a:ext cx="8229600" cy="3725699"/>
          </a:xfrm>
          <a:prstGeom prst="rect">
            <a:avLst/>
          </a:prstGeom>
        </p:spPr>
        <p:txBody>
          <a:bodyPr anchorCtr="0" anchor="t" bIns="91425" lIns="91425" rIns="91425" tIns="91425">
            <a:noAutofit/>
          </a:bodyPr>
          <a:lstStyle/>
          <a:p>
            <a:pPr lvl="0" rtl="0" algn="l">
              <a:lnSpc>
                <a:spcPct val="200000"/>
              </a:lnSpc>
              <a:spcBef>
                <a:spcPts val="0"/>
              </a:spcBef>
              <a:buClr>
                <a:schemeClr val="dk1"/>
              </a:buClr>
              <a:buFont typeface="Arial"/>
              <a:buNone/>
            </a:pPr>
            <a:r>
              <a:t/>
            </a:r>
            <a:endParaRPr sz="1200">
              <a:solidFill>
                <a:schemeClr val="dk1"/>
              </a:solidFill>
            </a:endParaRPr>
          </a:p>
          <a:p>
            <a:pPr indent="-342900" lvl="0" marL="355600" rtl="0">
              <a:lnSpc>
                <a:spcPct val="200000"/>
              </a:lnSpc>
              <a:spcBef>
                <a:spcPts val="0"/>
              </a:spcBef>
              <a:buClr>
                <a:schemeClr val="dk1"/>
              </a:buClr>
              <a:buSzPct val="91666"/>
              <a:buFont typeface="Arial"/>
              <a:buNone/>
            </a:pPr>
            <a:r>
              <a:rPr lang="en" sz="1200">
                <a:solidFill>
                  <a:schemeClr val="dk1"/>
                </a:solidFill>
              </a:rPr>
              <a:t>Ellis, Bruce J., John E. Bates, Kenneth A. Dodge, David M. Fergusson, L. John Horwood, Gregory S. Pettit, and Lianne Woodward. "Does Father Absence Place Daughters at Special Risk for Early Sexual Activity and Teenage Pregnancy?" </a:t>
            </a:r>
            <a:r>
              <a:rPr i="1" lang="en" sz="1200">
                <a:solidFill>
                  <a:schemeClr val="dk1"/>
                </a:solidFill>
              </a:rPr>
              <a:t>Child Development</a:t>
            </a:r>
            <a:r>
              <a:rPr lang="en" sz="1200">
                <a:solidFill>
                  <a:schemeClr val="dk1"/>
                </a:solidFill>
              </a:rPr>
              <a:t>. U.S. National Library of Medicine, n.d. Web. 6 Mar. 2015. &lt;http://www.ncbi.nlm.nih.gov/pmc/articles/PMC2764264/&gt;.</a:t>
            </a:r>
          </a:p>
          <a:p>
            <a:pPr indent="-342900" lvl="0" marL="355600" rtl="0">
              <a:lnSpc>
                <a:spcPct val="200000"/>
              </a:lnSpc>
              <a:spcBef>
                <a:spcPts val="0"/>
              </a:spcBef>
              <a:buClr>
                <a:schemeClr val="dk1"/>
              </a:buClr>
              <a:buSzPct val="91666"/>
              <a:buFont typeface="Arial"/>
              <a:buNone/>
            </a:pPr>
            <a:r>
              <a:rPr lang="en" sz="1200">
                <a:solidFill>
                  <a:schemeClr val="dk1"/>
                </a:solidFill>
              </a:rPr>
              <a:t>"Facts on Fatherless Kids." </a:t>
            </a:r>
            <a:r>
              <a:rPr i="1" lang="en" sz="1200">
                <a:solidFill>
                  <a:schemeClr val="dk1"/>
                </a:solidFill>
              </a:rPr>
              <a:t>Dads4Kids</a:t>
            </a:r>
            <a:r>
              <a:rPr lang="en" sz="1200">
                <a:solidFill>
                  <a:schemeClr val="dk1"/>
                </a:solidFill>
              </a:rPr>
              <a:t>. N.p., n.d. Web. 6 Mar. 2015. &lt;http://www.photius.com/feminocracy/facts_on_fatherless_kids.html&gt;.</a:t>
            </a:r>
          </a:p>
          <a:p>
            <a:pPr indent="-342900" lvl="0" marL="355600" rtl="0">
              <a:lnSpc>
                <a:spcPct val="200000"/>
              </a:lnSpc>
              <a:spcBef>
                <a:spcPts val="0"/>
              </a:spcBef>
              <a:buClr>
                <a:schemeClr val="dk1"/>
              </a:buClr>
              <a:buSzPct val="91666"/>
              <a:buFont typeface="Arial"/>
              <a:buNone/>
            </a:pPr>
            <a:r>
              <a:rPr lang="en" sz="1200">
                <a:solidFill>
                  <a:schemeClr val="dk1"/>
                </a:solidFill>
              </a:rPr>
              <a:t>I Know Why The Caged Bird Sings Book Cover. Digital image. </a:t>
            </a:r>
            <a:r>
              <a:rPr i="1" lang="en" sz="1200">
                <a:solidFill>
                  <a:schemeClr val="dk1"/>
                </a:solidFill>
              </a:rPr>
              <a:t>60 Second Recap</a:t>
            </a:r>
            <a:r>
              <a:rPr lang="en" sz="1200">
                <a:solidFill>
                  <a:schemeClr val="dk1"/>
                </a:solidFill>
              </a:rPr>
              <a:t>. N.p., n.d. Web. 8 Mar. 2015. &lt;http://www.60secondrecap.com/wp-content/uploads/2013/05/i-know-why-the-caged-bird-sings1.jpg&gt;.</a:t>
            </a:r>
          </a:p>
          <a:p>
            <a:pPr>
              <a:spcBef>
                <a:spcPts val="0"/>
              </a:spcBef>
              <a:buNone/>
            </a:pPr>
            <a:r>
              <a:t/>
            </a:r>
            <a:endParaRPr sz="20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Chapter 10 Summary</a:t>
            </a:r>
          </a:p>
        </p:txBody>
      </p:sp>
      <p:sp>
        <p:nvSpPr>
          <p:cNvPr id="44" name="Shape 4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Maya &amp; Bailey live with Grandmother Vivian.</a:t>
            </a:r>
          </a:p>
          <a:p>
            <a:pPr indent="-228600" lvl="0" marL="457200" rtl="0">
              <a:spcBef>
                <a:spcPts val="0"/>
              </a:spcBef>
              <a:buClr>
                <a:schemeClr val="dk1"/>
              </a:buClr>
            </a:pPr>
            <a:r>
              <a:rPr lang="en">
                <a:solidFill>
                  <a:schemeClr val="dk1"/>
                </a:solidFill>
              </a:rPr>
              <a:t>Mother’s brothers have city jobs and are considered mean and tough</a:t>
            </a:r>
          </a:p>
          <a:p>
            <a:pPr indent="-228600" lvl="0" marL="457200" rtl="0">
              <a:spcBef>
                <a:spcPts val="0"/>
              </a:spcBef>
              <a:buClr>
                <a:schemeClr val="dk1"/>
              </a:buClr>
            </a:pPr>
            <a:r>
              <a:rPr lang="en">
                <a:solidFill>
                  <a:schemeClr val="dk1"/>
                </a:solidFill>
              </a:rPr>
              <a:t>Maya learns her nickname comes from Bailey calling her “Mya sister”.</a:t>
            </a:r>
          </a:p>
          <a:p>
            <a:pPr indent="-228600" lvl="0" marL="457200" rtl="0">
              <a:spcBef>
                <a:spcPts val="0"/>
              </a:spcBef>
              <a:buClr>
                <a:schemeClr val="dk1"/>
              </a:buClr>
            </a:pPr>
            <a:r>
              <a:rPr lang="en">
                <a:solidFill>
                  <a:schemeClr val="dk1"/>
                </a:solidFill>
              </a:rPr>
              <a:t>6 months later, the children move with Vivian &amp; Mr. Freeman.</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Chapter 11 Summary</a:t>
            </a:r>
          </a:p>
        </p:txBody>
      </p:sp>
      <p:sp>
        <p:nvSpPr>
          <p:cNvPr id="50" name="Shape 50"/>
          <p:cNvSpPr txBox="1"/>
          <p:nvPr>
            <p:ph idx="1" type="body"/>
          </p:nvPr>
        </p:nvSpPr>
        <p:spPr>
          <a:xfrm>
            <a:off x="457200" y="1063375"/>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400"/>
              <a:t>Vivian studied to be a nurse, yet she is working in gambling parlor at night.</a:t>
            </a:r>
          </a:p>
          <a:p>
            <a:pPr indent="-228600" lvl="0" marL="457200" rtl="0">
              <a:spcBef>
                <a:spcPts val="0"/>
              </a:spcBef>
              <a:buSzPct val="100000"/>
            </a:pPr>
            <a:r>
              <a:rPr lang="en" sz="2400"/>
              <a:t>Maya begins to sleep in Mr. Freeman’s and Mother’s bed when her nightmares return.</a:t>
            </a:r>
          </a:p>
          <a:p>
            <a:pPr indent="-228600" lvl="0" marL="457200" rtl="0">
              <a:spcBef>
                <a:spcPts val="0"/>
              </a:spcBef>
              <a:buSzPct val="100000"/>
            </a:pPr>
            <a:r>
              <a:rPr lang="en" sz="2400"/>
              <a:t>Mr. Freeman sexually molests Maya and threatens to kill Bailey if she accuses him.</a:t>
            </a:r>
          </a:p>
          <a:p>
            <a:pPr indent="-228600" lvl="0" marL="457200" rtl="0">
              <a:spcBef>
                <a:spcPts val="0"/>
              </a:spcBef>
              <a:buSzPct val="100000"/>
            </a:pPr>
            <a:r>
              <a:rPr lang="en" sz="2400"/>
              <a:t>Mr. Freeman ignores Maya for weeks and then molests her again.</a:t>
            </a:r>
          </a:p>
          <a:p>
            <a:pPr indent="-228600" lvl="0" marL="457200" rtl="0">
              <a:spcBef>
                <a:spcPts val="0"/>
              </a:spcBef>
              <a:buSzPct val="100000"/>
            </a:pPr>
            <a:r>
              <a:rPr lang="en" sz="2400"/>
              <a:t>Maya feels lonely and rejected and begins to read.</a:t>
            </a:r>
          </a:p>
          <a:p>
            <a:pPr indent="-228600" lvl="0" marL="457200">
              <a:spcBef>
                <a:spcPts val="0"/>
              </a:spcBef>
              <a:buSzPct val="100000"/>
            </a:pPr>
            <a:r>
              <a:rPr lang="en" sz="2400"/>
              <a:t>Maya and Bailey begin to grow apart.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320950" y="149203"/>
            <a:ext cx="8229600" cy="857400"/>
          </a:xfrm>
          <a:prstGeom prst="rect">
            <a:avLst/>
          </a:prstGeom>
        </p:spPr>
        <p:txBody>
          <a:bodyPr anchorCtr="0" anchor="b" bIns="91425" lIns="91425" rIns="91425" tIns="91425">
            <a:noAutofit/>
          </a:bodyPr>
          <a:lstStyle/>
          <a:p>
            <a:pPr>
              <a:spcBef>
                <a:spcPts val="0"/>
              </a:spcBef>
              <a:buNone/>
            </a:pPr>
            <a:r>
              <a:rPr lang="en"/>
              <a:t>Chapter 12 Summary</a:t>
            </a:r>
          </a:p>
        </p:txBody>
      </p:sp>
      <p:sp>
        <p:nvSpPr>
          <p:cNvPr id="56" name="Shape 56"/>
          <p:cNvSpPr txBox="1"/>
          <p:nvPr>
            <p:ph idx="1" type="body"/>
          </p:nvPr>
        </p:nvSpPr>
        <p:spPr>
          <a:xfrm>
            <a:off x="320950" y="825450"/>
            <a:ext cx="8229600" cy="3932100"/>
          </a:xfrm>
          <a:prstGeom prst="rect">
            <a:avLst/>
          </a:prstGeom>
        </p:spPr>
        <p:txBody>
          <a:bodyPr anchorCtr="0" anchor="t" bIns="91425" lIns="91425" rIns="91425" tIns="91425">
            <a:noAutofit/>
          </a:bodyPr>
          <a:lstStyle/>
          <a:p>
            <a:pPr indent="-228600" lvl="0" marL="457200" rtl="0">
              <a:spcBef>
                <a:spcPts val="0"/>
              </a:spcBef>
              <a:buSzPct val="100000"/>
            </a:pPr>
            <a:r>
              <a:rPr lang="en" sz="2400"/>
              <a:t>Mr. Freeman sexual assaults Maya.</a:t>
            </a:r>
          </a:p>
          <a:p>
            <a:pPr indent="-228600" lvl="0" marL="457200" rtl="0">
              <a:spcBef>
                <a:spcPts val="0"/>
              </a:spcBef>
              <a:buSzPct val="100000"/>
            </a:pPr>
            <a:r>
              <a:rPr lang="en" sz="2400"/>
              <a:t>He threatens to kill Bailey if Maya tells him about it.</a:t>
            </a:r>
          </a:p>
          <a:p>
            <a:pPr indent="-228600" lvl="0" marL="457200" rtl="0">
              <a:spcBef>
                <a:spcPts val="0"/>
              </a:spcBef>
              <a:buSzPct val="100000"/>
            </a:pPr>
            <a:r>
              <a:rPr lang="en" sz="2400"/>
              <a:t>Mr. Freeman sends Maya to the library but Maya returns because of the intense pain in her legs.</a:t>
            </a:r>
          </a:p>
          <a:p>
            <a:pPr indent="-228600" lvl="0" marL="457200" rtl="0">
              <a:spcBef>
                <a:spcPts val="0"/>
              </a:spcBef>
              <a:buSzPct val="100000"/>
            </a:pPr>
            <a:r>
              <a:rPr lang="en" sz="2400"/>
              <a:t>Maya goes to bed and hides her panties, making Vivian think she has measles.</a:t>
            </a:r>
          </a:p>
          <a:p>
            <a:pPr indent="-228600" lvl="0" marL="457200" rtl="0">
              <a:spcBef>
                <a:spcPts val="0"/>
              </a:spcBef>
              <a:buSzPct val="100000"/>
            </a:pPr>
            <a:r>
              <a:rPr lang="en" sz="2400"/>
              <a:t>Vivian argues with Mr. Freeman; he moves out the next morning.</a:t>
            </a:r>
          </a:p>
          <a:p>
            <a:pPr indent="-228600" lvl="0" marL="457200">
              <a:spcBef>
                <a:spcPts val="0"/>
              </a:spcBef>
              <a:buSzPct val="100000"/>
            </a:pPr>
            <a:r>
              <a:rPr lang="en" sz="2400"/>
              <a:t>Bailey finds Maya’s bloody panties.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Extract</a:t>
            </a:r>
          </a:p>
        </p:txBody>
      </p:sp>
      <p:sp>
        <p:nvSpPr>
          <p:cNvPr id="62" name="Shape 62"/>
          <p:cNvSpPr txBox="1"/>
          <p:nvPr/>
        </p:nvSpPr>
        <p:spPr>
          <a:xfrm>
            <a:off x="411175" y="1247175"/>
            <a:ext cx="1918200" cy="1902300"/>
          </a:xfrm>
          <a:prstGeom prst="rect">
            <a:avLst/>
          </a:prstGeom>
          <a:noFill/>
          <a:ln>
            <a:noFill/>
          </a:ln>
        </p:spPr>
        <p:txBody>
          <a:bodyPr anchorCtr="0" anchor="t" bIns="91425" lIns="91425" rIns="91425" tIns="91425">
            <a:noAutofit/>
          </a:bodyPr>
          <a:lstStyle/>
          <a:p>
            <a:pPr>
              <a:spcBef>
                <a:spcPts val="0"/>
              </a:spcBef>
              <a:buNone/>
            </a:pPr>
            <a:r>
              <a:rPr lang="en" sz="1800"/>
              <a:t>Pages 74 - 75</a:t>
            </a:r>
          </a:p>
        </p:txBody>
      </p:sp>
      <p:pic>
        <p:nvPicPr>
          <p:cNvPr id="63" name="Shape 63"/>
          <p:cNvPicPr preferRelativeResize="0"/>
          <p:nvPr/>
        </p:nvPicPr>
        <p:blipFill>
          <a:blip r:embed="rId3">
            <a:alphaModFix/>
          </a:blip>
          <a:stretch>
            <a:fillRect/>
          </a:stretch>
        </p:blipFill>
        <p:spPr>
          <a:xfrm>
            <a:off x="2645728" y="364575"/>
            <a:ext cx="5941924" cy="39176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Extract</a:t>
            </a:r>
          </a:p>
        </p:txBody>
      </p:sp>
      <p:sp>
        <p:nvSpPr>
          <p:cNvPr id="69" name="Shape 69"/>
          <p:cNvSpPr txBox="1"/>
          <p:nvPr/>
        </p:nvSpPr>
        <p:spPr>
          <a:xfrm>
            <a:off x="513975" y="1017950"/>
            <a:ext cx="2123399" cy="1090200"/>
          </a:xfrm>
          <a:prstGeom prst="rect">
            <a:avLst/>
          </a:prstGeom>
          <a:noFill/>
          <a:ln>
            <a:noFill/>
          </a:ln>
        </p:spPr>
        <p:txBody>
          <a:bodyPr anchorCtr="0" anchor="ctr" bIns="91425" lIns="91425" rIns="91425" tIns="91425">
            <a:noAutofit/>
          </a:bodyPr>
          <a:lstStyle/>
          <a:p>
            <a:pPr lvl="0" rtl="0">
              <a:spcBef>
                <a:spcPts val="0"/>
              </a:spcBef>
              <a:buNone/>
            </a:pPr>
            <a:r>
              <a:rPr lang="en" sz="1800">
                <a:solidFill>
                  <a:schemeClr val="dk1"/>
                </a:solidFill>
              </a:rPr>
              <a:t>Pages 74 - 75</a:t>
            </a:r>
          </a:p>
        </p:txBody>
      </p:sp>
      <p:pic>
        <p:nvPicPr>
          <p:cNvPr id="70" name="Shape 70"/>
          <p:cNvPicPr preferRelativeResize="0"/>
          <p:nvPr/>
        </p:nvPicPr>
        <p:blipFill>
          <a:blip r:embed="rId3">
            <a:alphaModFix/>
          </a:blip>
          <a:stretch>
            <a:fillRect/>
          </a:stretch>
        </p:blipFill>
        <p:spPr>
          <a:xfrm>
            <a:off x="3179625" y="145575"/>
            <a:ext cx="4114449" cy="47881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Context &amp; Content</a:t>
            </a:r>
          </a:p>
        </p:txBody>
      </p:sp>
      <p:sp>
        <p:nvSpPr>
          <p:cNvPr id="76" name="Shape 76"/>
          <p:cNvSpPr txBox="1"/>
          <p:nvPr>
            <p:ph idx="1" type="body"/>
          </p:nvPr>
        </p:nvSpPr>
        <p:spPr>
          <a:xfrm>
            <a:off x="457200" y="915775"/>
            <a:ext cx="8229600" cy="3725699"/>
          </a:xfrm>
          <a:prstGeom prst="rect">
            <a:avLst/>
          </a:prstGeom>
        </p:spPr>
        <p:txBody>
          <a:bodyPr anchorCtr="0" anchor="t" bIns="91425" lIns="91425" rIns="91425" tIns="91425">
            <a:noAutofit/>
          </a:bodyPr>
          <a:lstStyle/>
          <a:p>
            <a:pPr indent="-228600" lvl="0" marL="457200" rtl="0">
              <a:spcBef>
                <a:spcPts val="0"/>
              </a:spcBef>
              <a:buSzPct val="100000"/>
            </a:pPr>
            <a:r>
              <a:rPr lang="en" sz="2600"/>
              <a:t>1936, St. Louis, Missouri</a:t>
            </a:r>
          </a:p>
          <a:p>
            <a:pPr indent="-228600" lvl="0" marL="457200" rtl="0">
              <a:spcBef>
                <a:spcPts val="0"/>
              </a:spcBef>
              <a:buSzPct val="100000"/>
            </a:pPr>
            <a:r>
              <a:rPr lang="en" sz="2600"/>
              <a:t>Racial segregation against African American’s</a:t>
            </a:r>
          </a:p>
          <a:p>
            <a:pPr indent="-228600" lvl="0" marL="457200" rtl="0">
              <a:spcBef>
                <a:spcPts val="0"/>
              </a:spcBef>
              <a:buSzPct val="100000"/>
            </a:pPr>
            <a:r>
              <a:rPr lang="en" sz="2600"/>
              <a:t>End of chapter 11</a:t>
            </a:r>
          </a:p>
          <a:p>
            <a:pPr indent="-228600" lvl="0" marL="457200" rtl="0">
              <a:spcBef>
                <a:spcPts val="0"/>
              </a:spcBef>
              <a:buSzPct val="100000"/>
            </a:pPr>
            <a:r>
              <a:rPr lang="en" sz="2600">
                <a:solidFill>
                  <a:schemeClr val="dk1"/>
                </a:solidFill>
              </a:rPr>
              <a:t>Mother Dear’s house</a:t>
            </a:r>
          </a:p>
          <a:p>
            <a:pPr indent="-228600" lvl="0" marL="457200" rtl="0">
              <a:spcBef>
                <a:spcPts val="0"/>
              </a:spcBef>
              <a:buSzPct val="100000"/>
            </a:pPr>
            <a:r>
              <a:rPr lang="en" sz="2600"/>
              <a:t>Mr. Freeman, molested Maya and does not speak to her for weeks. She feels lonely and rejected. Maya is molested again by Mr. Freeman.</a:t>
            </a:r>
          </a:p>
          <a:p>
            <a:pPr indent="-228600" lvl="0" marL="457200" rtl="0">
              <a:spcBef>
                <a:spcPts val="0"/>
              </a:spcBef>
              <a:buSzPct val="100000"/>
            </a:pPr>
            <a:r>
              <a:rPr lang="en" sz="2600"/>
              <a:t>Shows her reaction.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Importance of Scene</a:t>
            </a:r>
          </a:p>
        </p:txBody>
      </p:sp>
      <p:sp>
        <p:nvSpPr>
          <p:cNvPr id="82" name="Shape 8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Defines Maya and her actions to follow.</a:t>
            </a:r>
          </a:p>
          <a:p>
            <a:pPr indent="-228600" lvl="0" marL="457200" rtl="0">
              <a:spcBef>
                <a:spcPts val="0"/>
              </a:spcBef>
            </a:pPr>
            <a:r>
              <a:rPr lang="en"/>
              <a:t>The reason why she did not speak for 5 years.</a:t>
            </a:r>
          </a:p>
          <a:p>
            <a:pPr indent="-228600" lvl="0" marL="457200">
              <a:spcBef>
                <a:spcPts val="0"/>
              </a:spcBef>
            </a:pPr>
            <a:r>
              <a:rPr lang="en"/>
              <a:t>Maya was 8 years old; it help define her childhood and teenage years.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