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slide" Target="slides/slide19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Alejandro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Guillermo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Alejandro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carla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Guillermo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Carla F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Guillermo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Carla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Alejandro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Carla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Alejandro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Alejandro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Guillermo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Guillermo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Carla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Carla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Carla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2914648"/>
            <a:ext cx="9144000" cy="2228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2914649"/>
            <a:ext cx="9144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1618313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2964777"/>
            <a:ext cx="7772400" cy="944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4225081"/>
            <a:ext cx="9144000" cy="91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4" name="Shape 34"/>
          <p:cNvCxnSpPr/>
          <p:nvPr/>
        </p:nvCxnSpPr>
        <p:spPr>
          <a:xfrm>
            <a:off x="0" y="4225081"/>
            <a:ext cx="9144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x="685800" y="1618313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Imitation	</a:t>
            </a:r>
          </a:p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685800" y="2964777"/>
            <a:ext cx="7772400" cy="9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Carla Frías, Alejandro Muñiz &amp; Guillermo Cabrera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Characters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</a:pPr>
            <a:r>
              <a:rPr b="1" lang="en" sz="2500"/>
              <a:t>Nkem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2000"/>
              <a:t>Representation of a women in married relationship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2000"/>
              <a:t>Lives to raise a family, American dream 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2000"/>
              <a:t>Homesick, Isolation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b="1" lang="en" sz="2500"/>
              <a:t>Obiora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2000"/>
              <a:t>Important businessman 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2000"/>
              <a:t>Art collector and wealthy man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2000"/>
              <a:t>Lives in Nigeria while his family in the US</a:t>
            </a:r>
          </a:p>
          <a:p>
            <a: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Characters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480"/>
              </a:spcBef>
              <a:buSzPct val="100000"/>
            </a:pPr>
            <a:r>
              <a:rPr b="1" lang="en" sz="2400"/>
              <a:t>Amaechi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Servant or maid of the house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Serves as adviser for Nkem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Becomes Nkem’s best friend</a:t>
            </a:r>
          </a:p>
          <a:p>
            <a:pPr indent="0" lvl="0" marL="914400" rtl="0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</a:rPr>
              <a:t>“You will forgive him, Madam. Men are like that”</a:t>
            </a:r>
          </a:p>
          <a:p>
            <a:pPr lvl="0" rtl="0">
              <a:spcBef>
                <a:spcPts val="480"/>
              </a:spcBef>
              <a:buNone/>
            </a:pPr>
            <a:r>
              <a:t/>
            </a:r>
            <a:endParaRPr sz="600"/>
          </a:p>
          <a:p>
            <a:pPr indent="-228600" lvl="0" marL="457200" rtl="0">
              <a:spcBef>
                <a:spcPts val="480"/>
              </a:spcBef>
              <a:buSzPct val="100000"/>
            </a:pPr>
            <a:r>
              <a:rPr b="1" lang="en" sz="2400"/>
              <a:t>Ijemamaka</a:t>
            </a:r>
          </a:p>
          <a:p>
            <a:pPr indent="-228600" lvl="1" marL="914400" rtl="0">
              <a:spcBef>
                <a:spcPts val="480"/>
              </a:spcBef>
            </a:pPr>
            <a:r>
              <a:rPr lang="en"/>
              <a:t>Nkem’s closest African friend</a:t>
            </a:r>
          </a:p>
          <a:p>
            <a:pPr indent="-228600" lvl="1" marL="914400" rtl="0">
              <a:spcBef>
                <a:spcPts val="480"/>
              </a:spcBef>
            </a:pPr>
            <a:r>
              <a:rPr lang="en"/>
              <a:t>Jealous of Nkem?</a:t>
            </a:r>
          </a:p>
          <a:p>
            <a:pPr indent="0" lvl="0" marL="914400">
              <a:spcBef>
                <a:spcPts val="480"/>
              </a:spcBef>
              <a:buNone/>
            </a:pPr>
            <a:r>
              <a:rPr lang="en" sz="1700">
                <a:solidFill>
                  <a:srgbClr val="FF0000"/>
                </a:solidFill>
              </a:rPr>
              <a:t>“This is what happens when you marry a rich man”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Stylistic Devices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Third Person narrator: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200"/>
              <a:t>“He always marveled at what the children could do, what they like and didn’t like, although they were all things she had told him on the phone.”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Metaphors: 	 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200"/>
              <a:t>“Smelled fresh, like green tea” (pg. 24)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200"/>
              <a:t>“Lives Obiora often called “plastic”” (pg. 25)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200"/>
              <a:t>“Mermaid eyes” (pg. 28)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200"/>
              <a:t>“Through the compliment gave her another set of eyes” (pg. 28)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Anaphoras: 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200"/>
              <a:t>“</a:t>
            </a:r>
            <a:r>
              <a:rPr lang="en" sz="1200"/>
              <a:t>When</a:t>
            </a:r>
            <a:r>
              <a:rPr lang="en" sz="1200"/>
              <a:t> she will wake up at night to hear snoring beside her; </a:t>
            </a:r>
            <a:r>
              <a:rPr lang="en" sz="1200"/>
              <a:t>when </a:t>
            </a:r>
            <a:r>
              <a:rPr lang="en" sz="1200"/>
              <a:t>she will see another used towel in the bathroom” (pg.30)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200"/>
              <a:t>“</a:t>
            </a:r>
            <a:r>
              <a:rPr lang="en" sz="1200"/>
              <a:t>Nobody </a:t>
            </a:r>
            <a:r>
              <a:rPr lang="en" sz="1200"/>
              <a:t>says “Sir! Sir!” to the in America. </a:t>
            </a:r>
            <a:r>
              <a:rPr lang="en" sz="1200"/>
              <a:t>Nobody</a:t>
            </a:r>
            <a:r>
              <a:rPr lang="en" sz="1200"/>
              <a:t> rushes to dust their seats before they sit down.” (Pg. 29)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Theme? → </a:t>
            </a:r>
            <a:r>
              <a:rPr lang="en" sz="3000"/>
              <a:t>building relations/connections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Isolation lead to undesire thoughts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Desire to be socially accepted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Wealth vs. Happiness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Message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Wealth does not reflect happiness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Always stay true to yourself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Universal Human Context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07525" y="1029875"/>
            <a:ext cx="3378299" cy="72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Gender inequality</a:t>
            </a:r>
          </a:p>
        </p:txBody>
      </p:sp>
      <p:cxnSp>
        <p:nvCxnSpPr>
          <p:cNvPr id="129" name="Shape 129"/>
          <p:cNvCxnSpPr/>
          <p:nvPr/>
        </p:nvCxnSpPr>
        <p:spPr>
          <a:xfrm flipH="1">
            <a:off x="4589424" y="1445100"/>
            <a:ext cx="24300" cy="2756399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30" name="Shape 130"/>
          <p:cNvSpPr txBox="1"/>
          <p:nvPr/>
        </p:nvSpPr>
        <p:spPr>
          <a:xfrm>
            <a:off x="307525" y="1686125"/>
            <a:ext cx="4306200" cy="15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“You will forgive him, mada. Men are like that.”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“She liked it when he said we”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“Our men like to keep us here, she had told Nkem”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4680025" y="1630725"/>
            <a:ext cx="4306200" cy="15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“We are moving back at the end of the school year.”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“I want to know when a new houseboy is hired in my house.”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“There is nothing left to talk about”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4773725" y="2944525"/>
            <a:ext cx="43062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Takes a stand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155325" y="2944525"/>
            <a:ext cx="43062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Oppressed by social standards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Believes that infidelity is common/normal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Differences in Community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57200" y="11298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African vs America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Standards of life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30200" lvl="0" marL="457200" rtl="0">
              <a:spcBef>
                <a:spcPts val="0"/>
              </a:spcBef>
              <a:buClr>
                <a:srgbClr val="FF0000"/>
              </a:buClr>
              <a:buSzPct val="100000"/>
              <a:buChar char="-"/>
            </a:pPr>
            <a:r>
              <a:rPr lang="en" sz="1600">
                <a:solidFill>
                  <a:srgbClr val="FF0000"/>
                </a:solidFill>
              </a:rPr>
              <a:t>“She had never imagined that her children would go to school, sit side by side with white children whose parents owned mansions on lonely hills..”</a:t>
            </a:r>
          </a:p>
          <a:p>
            <a:pPr indent="-330200" lvl="0" marL="457200" rtl="0">
              <a:spcBef>
                <a:spcPts val="0"/>
              </a:spcBef>
              <a:buClr>
                <a:srgbClr val="FF0000"/>
              </a:buClr>
              <a:buSzPct val="100000"/>
              <a:buChar char="-"/>
            </a:pPr>
            <a:r>
              <a:rPr lang="en" sz="1600">
                <a:solidFill>
                  <a:srgbClr val="FF0000"/>
                </a:solidFill>
              </a:rPr>
              <a:t>“She remembers the shy, eager sixteen-year-old Obiora brought to America, who for months remained fascinated by the dishwasher”</a:t>
            </a:r>
          </a:p>
          <a:p>
            <a:pPr indent="-330200" lvl="0" marL="457200" rtl="0">
              <a:spcBef>
                <a:spcPts val="0"/>
              </a:spcBef>
              <a:buClr>
                <a:srgbClr val="FF0000"/>
              </a:buClr>
              <a:buSzPct val="100000"/>
              <a:buChar char="-"/>
            </a:pPr>
            <a:r>
              <a:rPr lang="en" sz="1600">
                <a:solidFill>
                  <a:srgbClr val="FF0000"/>
                </a:solidFill>
              </a:rPr>
              <a:t>“Instead, her momer improvised food. She remembered how her mother plucked plant leaves that nobody else made”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Universal Human Context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94200" y="994800"/>
            <a:ext cx="9144000" cy="3950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/>
              <a:t>Social divisions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American dream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Wealthy life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 &gt; Nigeria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Opportunities</a:t>
            </a:r>
          </a:p>
          <a:p>
            <a:pPr rtl="0">
              <a:spcBef>
                <a:spcPts val="0"/>
              </a:spcBef>
              <a:buNone/>
            </a:pPr>
            <a:r>
              <a:rPr lang="en" sz="1600">
                <a:solidFill>
                  <a:srgbClr val="FF0000"/>
                </a:solidFill>
              </a:rPr>
              <a:t>“They get us house girls from Nigeria who we don’t have to pay any outrageous American wages”</a:t>
            </a:r>
          </a:p>
          <a:p>
            <a:pPr rtl="0">
              <a:spcBef>
                <a:spcPts val="0"/>
              </a:spcBef>
              <a:buNone/>
            </a:pPr>
            <a:r>
              <a:rPr lang="en" sz="1600">
                <a:solidFill>
                  <a:srgbClr val="FF0000"/>
                </a:solidFill>
              </a:rPr>
              <a:t>“She goes to a Pilates class twice a week in Philadelphia with her neighbors; she bakes cookies for her children’s classes..”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rgbClr val="FF0000"/>
                </a:solidFill>
              </a:rPr>
              <a:t>“Nkem watched Amaechi slice potatoes…”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Importance of the Story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Portrays the life of Nigerians in America (social cycle)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One story?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0675" y="135975"/>
            <a:ext cx="3531875" cy="4871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Chimamanda Ngozi Adichie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Nigerian Novelist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Attended the University of Nsukka (Southeastern Nigeria)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Her father - professor of statistics 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Her mother - university first female registrar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000"/>
          </a:p>
          <a:p>
            <a:pPr rtl="0">
              <a:spcBef>
                <a:spcPts val="0"/>
              </a:spcBef>
              <a:buNone/>
            </a:pPr>
            <a:r>
              <a:rPr lang="en" sz="2400" u="sng">
                <a:solidFill>
                  <a:srgbClr val="000000"/>
                </a:solidFill>
              </a:rPr>
              <a:t>→ Opportunities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600" u="sng">
              <a:solidFill>
                <a:srgbClr val="000000"/>
              </a:solidFill>
            </a:endParaRP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Reached her dreams: 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000"/>
              <a:t>Medicine (University of Nigeria)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000"/>
              <a:t>Creative writing (Johns Hopkins)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000"/>
              <a:t>Arts degree (Yale University)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Imitation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Belongs to the collection “The thing around your neck” 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Published in 2009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MacArthur Fellowship Foundation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500"/>
              <a:t>“celebrates and inspires the creative potential of individuals through no-string-attached-individuals.”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Setting/Cultural context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</a:pPr>
            <a:r>
              <a:rPr lang="en" sz="2500"/>
              <a:t>Africans living in America	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2500"/>
              <a:t>Job offers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2500"/>
              <a:t>Chance to live a “better” life 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2500"/>
              <a:t>Higher quality education 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2500"/>
              <a:t>Cherrywood Lane in a Philadelphia suburb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2500"/>
              <a:t>Pre-fixed stereotypical names: </a:t>
            </a:r>
          </a:p>
          <a:p>
            <a:pPr lv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</a:rPr>
              <a:t>“Rich Nigerian Men Who Sent Their Wives to America to Have Their Babies league.”</a:t>
            </a:r>
          </a:p>
          <a:p>
            <a:pPr indent="-228600" lvl="0" marL="457200" rtl="0">
              <a:spcBef>
                <a:spcPts val="480"/>
              </a:spcBef>
              <a:buClr>
                <a:srgbClr val="434343"/>
              </a:buClr>
              <a:buSzPct val="80000"/>
            </a:pPr>
            <a:r>
              <a:rPr lang="en" sz="2500">
                <a:solidFill>
                  <a:srgbClr val="434343"/>
                </a:solidFill>
              </a:rPr>
              <a:t>Recognition in Africa vs. America</a:t>
            </a:r>
          </a:p>
          <a:p>
            <a:pPr lvl="0" rtl="0" algn="ctr">
              <a:spcBef>
                <a:spcPts val="480"/>
              </a:spcBef>
              <a:buNone/>
            </a:pPr>
            <a:r>
              <a:rPr lang="en" sz="1600">
                <a:solidFill>
                  <a:srgbClr val="FF0000"/>
                </a:solidFill>
              </a:rPr>
              <a:t>“Because America does not recognize Big Men. Nobody says ‘Sir! Sir’ to them in America”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Imitation - Content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49125" y="121042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500"/>
              <a:t>Nigerian woman who lives in America with her 2 kids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500"/>
              <a:t>Her husband is in Nigeria - successful business man “Big Man”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500"/>
              <a:t>Phone call: Her husband is cheating on her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500"/>
              <a:t>Starts to worry - over think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500"/>
              <a:t>Asks Nkem (maid)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500"/>
              <a:t>Asks the new houseboy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500"/>
              <a:t>Tells him to go back to Lagos, Nigeria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500"/>
          </a:p>
          <a:p>
            <a:pPr indent="0" lvl="0" marL="457200">
              <a:spcBef>
                <a:spcPts val="0"/>
              </a:spcBef>
              <a:buNone/>
            </a:pPr>
            <a:r>
              <a:t/>
            </a:r>
            <a:endParaRPr sz="25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Sequence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1" marL="914400" rtl="0">
              <a:spcBef>
                <a:spcPts val="0"/>
              </a:spcBef>
            </a:pPr>
            <a:r>
              <a:rPr lang="en"/>
              <a:t>How the story is opened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Goes right into the problem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Single Plot/Conflict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Husbands girlfriend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Focus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Nkems isolation, doubt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Sequencing of time 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Chronological </a:t>
            </a:r>
          </a:p>
          <a:p>
            <a:pPr indent="0" lvl="0" marL="9144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Beginning vs End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237775" y="1200150"/>
            <a:ext cx="3447899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2400" u="sng"/>
              <a:t>Beginning</a:t>
            </a:r>
          </a:p>
          <a:p>
            <a:pPr rtl="0">
              <a:spcBef>
                <a:spcPts val="0"/>
              </a:spcBef>
              <a:buNone/>
            </a:pPr>
            <a:r>
              <a:rPr lang="en" sz="1500"/>
              <a:t>“Nkem is staring at the </a:t>
            </a:r>
            <a:r>
              <a:rPr lang="en" sz="1500"/>
              <a:t>bulging, slanted eyes </a:t>
            </a:r>
            <a:r>
              <a:rPr lang="en" sz="1500"/>
              <a:t>of the </a:t>
            </a:r>
            <a:r>
              <a:rPr lang="en" sz="1500"/>
              <a:t>Benin mask</a:t>
            </a:r>
            <a:r>
              <a:rPr lang="en" sz="1500"/>
              <a:t> on the living room mantel as she learned about </a:t>
            </a:r>
            <a:r>
              <a:rPr lang="en" sz="1500"/>
              <a:t>her husband’s girlfriend.</a:t>
            </a:r>
            <a:r>
              <a:rPr lang="en" sz="1500"/>
              <a:t>”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500"/>
          </a:p>
          <a:p>
            <a:pPr indent="-355600" lvl="0" marL="457200" rtl="0">
              <a:spcBef>
                <a:spcPts val="0"/>
              </a:spcBef>
              <a:buSzPct val="100000"/>
              <a:buChar char="-"/>
            </a:pPr>
            <a:r>
              <a:rPr lang="en" sz="2000"/>
              <a:t>Emotional - angry</a:t>
            </a:r>
          </a:p>
          <a:p>
            <a:pPr indent="-355600" lvl="0" marL="457200" rtl="0">
              <a:spcBef>
                <a:spcPts val="0"/>
              </a:spcBef>
              <a:buSzPct val="100000"/>
              <a:buChar char="-"/>
            </a:pPr>
            <a:r>
              <a:rPr lang="en" sz="2000"/>
              <a:t>Symbolism: cultural traditions</a:t>
            </a:r>
          </a:p>
          <a:p>
            <a:pPr indent="-355600" lvl="0" marL="457200" rtl="0">
              <a:spcBef>
                <a:spcPts val="0"/>
              </a:spcBef>
              <a:buSzPct val="100000"/>
              <a:buChar char="-"/>
            </a:pPr>
            <a:r>
              <a:rPr lang="en" sz="2000"/>
              <a:t>What has become common/normal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500"/>
          </a:p>
        </p:txBody>
      </p:sp>
      <p:cxnSp>
        <p:nvCxnSpPr>
          <p:cNvPr id="78" name="Shape 78"/>
          <p:cNvCxnSpPr/>
          <p:nvPr/>
        </p:nvCxnSpPr>
        <p:spPr>
          <a:xfrm>
            <a:off x="3934300" y="1297025"/>
            <a:ext cx="10799" cy="3707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79" name="Shape 79"/>
          <p:cNvSpPr txBox="1"/>
          <p:nvPr>
            <p:ph idx="2" type="body"/>
          </p:nvPr>
        </p:nvSpPr>
        <p:spPr>
          <a:xfrm>
            <a:off x="4119125" y="1287725"/>
            <a:ext cx="3447899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400" u="sng"/>
              <a:t>End</a:t>
            </a:r>
          </a:p>
          <a:p>
            <a:pPr rtl="0">
              <a:spcBef>
                <a:spcPts val="0"/>
              </a:spcBef>
              <a:buNone/>
            </a:pPr>
            <a:r>
              <a:rPr lang="en" sz="1500"/>
              <a:t>“She gently turns him around and </a:t>
            </a:r>
            <a:r>
              <a:rPr lang="en" sz="1500"/>
              <a:t>continues to soap </a:t>
            </a:r>
            <a:r>
              <a:rPr lang="en" sz="1500"/>
              <a:t>his back. There is </a:t>
            </a:r>
            <a:r>
              <a:rPr lang="en" sz="1500"/>
              <a:t>nothing left to talk about</a:t>
            </a:r>
            <a:r>
              <a:rPr lang="en" sz="1500"/>
              <a:t>. Nkem knows; its done”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500"/>
          </a:p>
          <a:p>
            <a:pPr indent="-355600" lvl="0" marL="457200" rtl="0">
              <a:spcBef>
                <a:spcPts val="0"/>
              </a:spcBef>
              <a:buSzPct val="100000"/>
              <a:buChar char="-"/>
            </a:pPr>
            <a:r>
              <a:rPr lang="en" sz="2000"/>
              <a:t>Contradictory ideas</a:t>
            </a:r>
          </a:p>
          <a:p>
            <a:pPr indent="-355600" lvl="0" marL="457200" rtl="0">
              <a:spcBef>
                <a:spcPts val="0"/>
              </a:spcBef>
              <a:buSzPct val="100000"/>
              <a:buChar char="-"/>
            </a:pPr>
            <a:r>
              <a:rPr lang="en" sz="2000"/>
              <a:t>Undefined emotions</a:t>
            </a:r>
          </a:p>
          <a:p>
            <a:pPr indent="-355600" lvl="0" marL="457200" rtl="0">
              <a:spcBef>
                <a:spcPts val="0"/>
              </a:spcBef>
              <a:buSzPct val="100000"/>
              <a:buChar char="-"/>
            </a:pPr>
            <a:r>
              <a:rPr lang="en" sz="2000"/>
              <a:t>Symbolism: wash</a:t>
            </a:r>
          </a:p>
          <a:p>
            <a:pPr indent="-355600" lvl="0" marL="457200" rtl="0">
              <a:spcBef>
                <a:spcPts val="0"/>
              </a:spcBef>
              <a:buSzPct val="100000"/>
              <a:buChar char="-"/>
            </a:pPr>
            <a:r>
              <a:rPr lang="en" sz="2000"/>
              <a:t>Gets control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5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5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Imitation - Importance of the title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448000" y="114610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b="1" lang="en" sz="2400" u="sng"/>
              <a:t>Title: </a:t>
            </a:r>
            <a:r>
              <a:rPr lang="en" sz="2400"/>
              <a:t> Imitation: to stimulate or copy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❖"/>
            </a:pPr>
            <a:r>
              <a:rPr lang="en" sz="2400"/>
              <a:t>The American culture &amp; its customs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❖"/>
            </a:pPr>
            <a:r>
              <a:rPr lang="en" sz="2400"/>
              <a:t>To pretend to be someone you are not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❖"/>
            </a:pPr>
            <a:r>
              <a:rPr lang="en" sz="2400"/>
              <a:t>Using imation as a tool to preserve their culture</a:t>
            </a:r>
          </a:p>
          <a:p>
            <a:pPr indent="-228600" lvl="1" marL="914400" rtl="0">
              <a:spcBef>
                <a:spcPts val="0"/>
              </a:spcBef>
              <a:buChar char="➢"/>
            </a:pPr>
            <a:r>
              <a:rPr lang="en"/>
              <a:t>Physical aspects (hair, texturizer)</a:t>
            </a:r>
          </a:p>
          <a:p>
            <a:pPr indent="-228600" lvl="1" marL="914400" rtl="0">
              <a:spcBef>
                <a:spcPts val="0"/>
              </a:spcBef>
              <a:buChar char="➢"/>
            </a:pPr>
            <a:r>
              <a:rPr lang="en"/>
              <a:t>Traditions: Benin’s Pendant mask</a:t>
            </a:r>
          </a:p>
          <a:p>
            <a:pPr indent="0" marL="45720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2400" u="sng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875" y="1288200"/>
            <a:ext cx="5157724" cy="3399549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>
            <p:ph idx="1" type="body"/>
          </p:nvPr>
        </p:nvSpPr>
        <p:spPr>
          <a:xfrm>
            <a:off x="5436700" y="1192700"/>
            <a:ext cx="3608100" cy="3777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/>
              <a:t>- Mask worn around the neck/waist</a:t>
            </a:r>
          </a:p>
          <a:p>
            <a:pPr rtl="0">
              <a:spcBef>
                <a:spcPts val="0"/>
              </a:spcBef>
              <a:buNone/>
            </a:pPr>
            <a:r>
              <a:rPr lang="en" sz="1600"/>
              <a:t>- Used for royal ceremonies - protecting him from the evil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600"/>
          </a:p>
          <a:p>
            <a:pPr rtl="0">
              <a:spcBef>
                <a:spcPts val="0"/>
              </a:spcBef>
              <a:buNone/>
            </a:pPr>
            <a:r>
              <a:rPr lang="en" sz="1600"/>
              <a:t>- British stole the original masks in the late 1800s (Punitive Expedition)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6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6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600"/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FF0000"/>
                </a:solidFill>
              </a:rPr>
              <a:t>“...it is cold, heavy, lifeless.”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0000FF"/>
                </a:solidFill>
              </a:rPr>
              <a:t>“He makes them seem breathing, warm”</a:t>
            </a:r>
          </a:p>
        </p:txBody>
      </p:sp>
      <p:sp>
        <p:nvSpPr>
          <p:cNvPr id="92" name="Shape 9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Benin's Pendant Mask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