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6625" y="2545182"/>
            <a:ext cx="7381875" cy="1724867"/>
          </a:xfrm>
        </p:spPr>
        <p:txBody>
          <a:bodyPr/>
          <a:lstStyle/>
          <a:p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n-AU" dirty="0" smtClean="0"/>
              <a:t>does imagination and sense perception affect our understanding of truth &amp; reality?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2921" y="4791262"/>
            <a:ext cx="6498159" cy="916641"/>
          </a:xfrm>
        </p:spPr>
        <p:txBody>
          <a:bodyPr/>
          <a:lstStyle/>
          <a:p>
            <a:r>
              <a:rPr lang="es-ES" dirty="0" smtClean="0"/>
              <a:t>Carla </a:t>
            </a:r>
            <a:r>
              <a:rPr lang="es-ES" dirty="0" err="1" smtClean="0"/>
              <a:t>Frias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020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Creativeness</a:t>
            </a:r>
            <a:endParaRPr lang="en-AU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is reality?</a:t>
            </a:r>
          </a:p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world or the state of things as they actually exist, as opposed to an idealistic or notional idea of them</a:t>
            </a:r>
            <a:r>
              <a:rPr lang="en-US" dirty="0" smtClean="0"/>
              <a:t>.”</a:t>
            </a:r>
            <a:endParaRPr lang="en-US" dirty="0"/>
          </a:p>
          <a:p>
            <a:endParaRPr lang="en-AU" dirty="0" smtClean="0"/>
          </a:p>
          <a:p>
            <a:r>
              <a:rPr lang="en-AU" dirty="0" smtClean="0"/>
              <a:t>Not follow these ‘existing ideas’</a:t>
            </a:r>
          </a:p>
          <a:p>
            <a:r>
              <a:rPr lang="es-ES" dirty="0" smtClean="0"/>
              <a:t>S</a:t>
            </a:r>
            <a:r>
              <a:rPr lang="en-AU" dirty="0" smtClean="0"/>
              <a:t>eek further</a:t>
            </a:r>
          </a:p>
          <a:p>
            <a:r>
              <a:rPr lang="en-AU" dirty="0" smtClean="0"/>
              <a:t>Mind in action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989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should we care?</a:t>
            </a:r>
            <a:endParaRPr lang="en-AU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AU" dirty="0" smtClean="0"/>
              <a:t>Imagination is - How we perceive the world around us</a:t>
            </a:r>
          </a:p>
          <a:p>
            <a:r>
              <a:rPr lang="en-AU" dirty="0" smtClean="0"/>
              <a:t>Sense perception – 5 senses</a:t>
            </a:r>
          </a:p>
          <a:p>
            <a:r>
              <a:rPr lang="en-AU" dirty="0" smtClean="0"/>
              <a:t>Fusion of both </a:t>
            </a:r>
            <a:r>
              <a:rPr lang="en-AU" dirty="0" smtClean="0">
                <a:sym typeface="Wingdings"/>
              </a:rPr>
              <a:t> greater outputs</a:t>
            </a:r>
            <a:r>
              <a:rPr lang="en-AU" dirty="0">
                <a:sym typeface="Wingdings"/>
              </a:rPr>
              <a:t> </a:t>
            </a:r>
            <a:r>
              <a:rPr lang="en-AU" dirty="0" smtClean="0">
                <a:sym typeface="Wingdings"/>
              </a:rPr>
              <a:t>(</a:t>
            </a:r>
            <a:r>
              <a:rPr lang="en-AU" dirty="0">
                <a:sym typeface="Wingdings"/>
              </a:rPr>
              <a:t>l</a:t>
            </a:r>
            <a:r>
              <a:rPr lang="en-AU" dirty="0" smtClean="0"/>
              <a:t>ooking into what reality really is based on thoughts &amp; POV)</a:t>
            </a:r>
          </a:p>
          <a:p>
            <a:r>
              <a:rPr lang="en-AU" dirty="0" smtClean="0"/>
              <a:t>Learn, discover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2475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9275" y="4063814"/>
            <a:ext cx="8042276" cy="1336956"/>
          </a:xfrm>
        </p:spPr>
        <p:txBody>
          <a:bodyPr/>
          <a:lstStyle/>
          <a:p>
            <a:r>
              <a:rPr lang="en-US" dirty="0"/>
              <a:t>Christopher Berger: “We imagine hearing can change what we actually see, and what we imagine seeing can change what we actually hear."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299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Perception</a:t>
            </a:r>
            <a:endParaRPr lang="en-AU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24424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“The ability to see, </a:t>
            </a:r>
            <a:r>
              <a:rPr lang="en-US" dirty="0" smtClean="0"/>
              <a:t>hear</a:t>
            </a:r>
            <a:r>
              <a:rPr lang="en-US" dirty="0"/>
              <a:t>, or become aware of something through </a:t>
            </a:r>
            <a:r>
              <a:rPr lang="en-US" dirty="0" smtClean="0"/>
              <a:t>our 5 senses”</a:t>
            </a:r>
          </a:p>
          <a:p>
            <a:r>
              <a:rPr lang="en-US" dirty="0" smtClean="0"/>
              <a:t>How we see the world </a:t>
            </a:r>
            <a:r>
              <a:rPr lang="es-ES" dirty="0" smtClean="0">
                <a:sym typeface="Wingdings"/>
              </a:rPr>
              <a:t> </a:t>
            </a:r>
            <a:r>
              <a:rPr lang="es-ES" dirty="0" err="1" smtClean="0">
                <a:sym typeface="Wingdings"/>
              </a:rPr>
              <a:t>point</a:t>
            </a:r>
            <a:r>
              <a:rPr lang="es-ES" dirty="0" smtClean="0">
                <a:sym typeface="Wingdings"/>
              </a:rPr>
              <a:t> of </a:t>
            </a:r>
            <a:r>
              <a:rPr lang="es-ES" dirty="0" err="1" smtClean="0">
                <a:sym typeface="Wingdings"/>
              </a:rPr>
              <a:t>view</a:t>
            </a:r>
            <a:endParaRPr lang="en-US" dirty="0" smtClean="0"/>
          </a:p>
          <a:p>
            <a:r>
              <a:rPr lang="en-US" dirty="0" smtClean="0"/>
              <a:t>How we act as human beings</a:t>
            </a:r>
          </a:p>
          <a:p>
            <a:r>
              <a:rPr lang="en-US" dirty="0" smtClean="0"/>
              <a:t>Using the past to find our ‘comfort zone’</a:t>
            </a:r>
          </a:p>
          <a:p>
            <a:endParaRPr lang="en-US" dirty="0" smtClean="0"/>
          </a:p>
          <a:p>
            <a:pPr>
              <a:buFont typeface="Wingdings" charset="0"/>
              <a:buChar char="à"/>
            </a:pPr>
            <a:r>
              <a:rPr lang="en-US" dirty="0" smtClean="0"/>
              <a:t>The </a:t>
            </a:r>
            <a:r>
              <a:rPr lang="en-US" dirty="0"/>
              <a:t>gap between stimulus and response </a:t>
            </a:r>
            <a:r>
              <a:rPr lang="en-US" dirty="0" smtClean="0"/>
              <a:t>involved with our perception of events</a:t>
            </a:r>
          </a:p>
          <a:p>
            <a:pPr lvl="3"/>
            <a:r>
              <a:rPr lang="en-US" dirty="0" smtClean="0"/>
              <a:t>the </a:t>
            </a:r>
            <a:r>
              <a:rPr lang="en-US" dirty="0"/>
              <a:t>power to choose our response through imagination </a:t>
            </a:r>
            <a:endParaRPr lang="en-US" dirty="0" smtClean="0"/>
          </a:p>
          <a:p>
            <a:pPr lvl="3"/>
            <a:r>
              <a:rPr lang="en-US" dirty="0" smtClean="0"/>
              <a:t>relies </a:t>
            </a:r>
            <a:r>
              <a:rPr lang="en-US" dirty="0"/>
              <a:t>on our growth &amp; </a:t>
            </a:r>
            <a:r>
              <a:rPr lang="en-US" dirty="0" smtClean="0"/>
              <a:t>freedom</a:t>
            </a:r>
            <a:endParaRPr lang="en-US" dirty="0"/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676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Imagination</a:t>
            </a:r>
            <a:endParaRPr lang="en-AU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 smtClean="0"/>
              <a:t>“</a:t>
            </a:r>
            <a:r>
              <a:rPr lang="en-US" dirty="0" smtClean="0"/>
              <a:t>"</a:t>
            </a:r>
            <a:r>
              <a:rPr lang="en-US" dirty="0"/>
              <a:t>People are so averse to uncertainty that they can't see creativity. They are blind to it," Mueller notes. But by becoming aware of our mind-sets and perceptions, we can step in the direction of breakthroughs.</a:t>
            </a:r>
            <a:r>
              <a:rPr lang="en-US" dirty="0" smtClean="0"/>
              <a:t>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962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Imagination</a:t>
            </a:r>
            <a:endParaRPr lang="en-AU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Seeing beyond your own perception</a:t>
            </a:r>
          </a:p>
          <a:p>
            <a:r>
              <a:rPr lang="en-AU" dirty="0" smtClean="0"/>
              <a:t>Fundamental structure to perceive greater things</a:t>
            </a:r>
          </a:p>
          <a:p>
            <a:r>
              <a:rPr lang="en-AU" dirty="0" smtClean="0"/>
              <a:t>ITS INFINITE</a:t>
            </a:r>
          </a:p>
          <a:p>
            <a:r>
              <a:rPr lang="en-US" dirty="0"/>
              <a:t>You must be curious → new sense of the world → connecting the past with the present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766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333375"/>
            <a:ext cx="8042276" cy="561022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>
                <a:latin typeface="Adobe Hebrew"/>
                <a:cs typeface="Adobe Hebrew"/>
              </a:rPr>
              <a:t> </a:t>
            </a:r>
            <a:endParaRPr lang="en-US" b="1" i="1" dirty="0" smtClean="0">
              <a:latin typeface="Adobe Hebrew"/>
              <a:cs typeface="Adobe Hebrew"/>
            </a:endParaRPr>
          </a:p>
          <a:p>
            <a:pPr marL="0" indent="0" algn="ctr">
              <a:buNone/>
            </a:pPr>
            <a:r>
              <a:rPr lang="en-US" sz="3900" b="1" i="1" dirty="0" smtClean="0">
                <a:latin typeface="Adobe Hebrew"/>
                <a:cs typeface="Adobe Hebrew"/>
              </a:rPr>
              <a:t>neuronal </a:t>
            </a:r>
            <a:r>
              <a:rPr lang="en-US" sz="3900" b="1" i="1" dirty="0">
                <a:latin typeface="Adobe Hebrew"/>
                <a:cs typeface="Adobe Hebrew"/>
              </a:rPr>
              <a:t>signals made by imagined stimuli can integrate with signals generated by real stimuli of a different sensory modality to make robust multi sensory percepts</a:t>
            </a:r>
            <a:r>
              <a:rPr lang="en-US" sz="3900" b="1" i="1" dirty="0" smtClean="0">
                <a:latin typeface="Adobe Hebrew"/>
                <a:cs typeface="Adobe Hebrew"/>
              </a:rPr>
              <a:t>.</a:t>
            </a:r>
          </a:p>
          <a:p>
            <a:pPr marL="0" indent="0" algn="ctr">
              <a:buNone/>
            </a:pPr>
            <a:endParaRPr lang="en-US" sz="3900" b="1" i="1" dirty="0">
              <a:latin typeface="Adobe Hebrew"/>
              <a:cs typeface="Adobe Hebrew"/>
            </a:endParaRPr>
          </a:p>
          <a:p>
            <a:pPr marL="0" indent="0" algn="ctr">
              <a:buNone/>
            </a:pPr>
            <a:r>
              <a:rPr lang="en-US" b="1" i="1" dirty="0" smtClean="0">
                <a:latin typeface="Adobe Hebrew"/>
                <a:cs typeface="Adobe Hebrew"/>
              </a:rPr>
              <a:t>-r</a:t>
            </a:r>
            <a:r>
              <a:rPr lang="en-US" dirty="0" smtClean="0"/>
              <a:t>esearch from </a:t>
            </a:r>
            <a:r>
              <a:rPr lang="en-US" dirty="0"/>
              <a:t>the </a:t>
            </a:r>
            <a:r>
              <a:rPr lang="en-US" dirty="0" err="1"/>
              <a:t>Karolinska</a:t>
            </a:r>
            <a:r>
              <a:rPr lang="en-US" dirty="0"/>
              <a:t> </a:t>
            </a:r>
            <a:r>
              <a:rPr lang="en-US" dirty="0" smtClean="0"/>
              <a:t>Institute </a:t>
            </a:r>
            <a:r>
              <a:rPr lang="en-US" dirty="0"/>
              <a:t>in Sweden.</a:t>
            </a:r>
            <a:endParaRPr lang="en-AU" b="1" i="1" dirty="0">
              <a:latin typeface="Adobe Hebrew"/>
              <a:cs typeface="Adobe Hebrew"/>
            </a:endParaRPr>
          </a:p>
        </p:txBody>
      </p:sp>
    </p:spTree>
    <p:extLst>
      <p:ext uri="{BB962C8B-B14F-4D97-AF65-F5344CB8AC3E}">
        <p14:creationId xmlns:p14="http://schemas.microsoft.com/office/powerpoint/2010/main" val="82364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/>
              <a:t>R</a:t>
            </a:r>
            <a:r>
              <a:rPr lang="en-AU" sz="4000" dirty="0" err="1" smtClean="0"/>
              <a:t>esearch</a:t>
            </a:r>
            <a:r>
              <a:rPr lang="en-AU" sz="4000" dirty="0" smtClean="0"/>
              <a:t> by </a:t>
            </a:r>
            <a:r>
              <a:rPr lang="en-AU" sz="4000" dirty="0" err="1" smtClean="0"/>
              <a:t>Karolinska</a:t>
            </a:r>
            <a:r>
              <a:rPr lang="en-AU" sz="4000" dirty="0" smtClean="0"/>
              <a:t> Institute </a:t>
            </a:r>
            <a:endParaRPr lang="en-AU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Imagination may </a:t>
            </a:r>
            <a:r>
              <a:rPr lang="en-US" dirty="0"/>
              <a:t>affect how we experience the world around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imagine seeing or hearing in our head can alter our actual </a:t>
            </a:r>
            <a:r>
              <a:rPr lang="en-US" dirty="0" smtClean="0"/>
              <a:t>perception</a:t>
            </a:r>
          </a:p>
          <a:p>
            <a:pPr marL="0" indent="0">
              <a:buNone/>
            </a:pPr>
            <a:r>
              <a:rPr lang="en-US" b="1" i="1" dirty="0" smtClean="0">
                <a:latin typeface="Adobe Hebrew"/>
                <a:cs typeface="Adobe Hebrew"/>
              </a:rPr>
              <a:t> </a:t>
            </a:r>
            <a:endParaRPr lang="en-US" b="1" i="1" dirty="0">
              <a:latin typeface="Adobe Hebrew"/>
              <a:cs typeface="Adobe Hebrew"/>
            </a:endParaRP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Adobe Hebrew"/>
                <a:cs typeface="Adobe Hebrew"/>
              </a:rPr>
              <a:t>neuronal </a:t>
            </a:r>
            <a:r>
              <a:rPr lang="en-US" b="1" i="1" dirty="0">
                <a:solidFill>
                  <a:srgbClr val="FF0000"/>
                </a:solidFill>
                <a:latin typeface="Adobe Hebrew"/>
                <a:cs typeface="Adobe Hebrew"/>
              </a:rPr>
              <a:t>signals made by imagined stimuli can integrate with signals generated by real stimuli of a different sensory modality to make robust multi sensory percepts.</a:t>
            </a:r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436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Real-Life Situation</a:t>
            </a:r>
            <a:endParaRPr lang="en-AU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Viktor </a:t>
            </a:r>
            <a:r>
              <a:rPr lang="en-US" dirty="0" smtClean="0"/>
              <a:t>Frankly </a:t>
            </a:r>
            <a:r>
              <a:rPr lang="es-ES" dirty="0" smtClean="0"/>
              <a:t>–</a:t>
            </a:r>
            <a:r>
              <a:rPr lang="en-US" dirty="0" smtClean="0"/>
              <a:t> an ex </a:t>
            </a:r>
            <a:r>
              <a:rPr lang="en-US" dirty="0" err="1" smtClean="0"/>
              <a:t>jewish</a:t>
            </a:r>
            <a:r>
              <a:rPr lang="en-US" dirty="0" smtClean="0"/>
              <a:t> </a:t>
            </a:r>
            <a:r>
              <a:rPr lang="en-US" dirty="0" err="1"/>
              <a:t>prisioner</a:t>
            </a:r>
            <a:r>
              <a:rPr lang="en-US" dirty="0"/>
              <a:t> during World War </a:t>
            </a:r>
            <a:r>
              <a:rPr lang="en-US" dirty="0" smtClean="0"/>
              <a:t>11</a:t>
            </a:r>
          </a:p>
          <a:p>
            <a:r>
              <a:rPr lang="en-US" dirty="0" smtClean="0"/>
              <a:t>Imagination determine </a:t>
            </a:r>
            <a:r>
              <a:rPr lang="en-US" dirty="0"/>
              <a:t>his ‘</a:t>
            </a:r>
            <a:r>
              <a:rPr lang="en-US" dirty="0" err="1"/>
              <a:t>reponse</a:t>
            </a:r>
            <a:r>
              <a:rPr lang="en-US" dirty="0"/>
              <a:t> to the horror of unfolding him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Imagined </a:t>
            </a:r>
            <a:r>
              <a:rPr lang="en-US" dirty="0"/>
              <a:t>a greater life- his family, his desired </a:t>
            </a:r>
            <a:r>
              <a:rPr lang="en-US" dirty="0" smtClean="0"/>
              <a:t>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Imagined the reality he wanted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Pushed him to look to greater things</a:t>
            </a: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6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900" dirty="0" smtClean="0"/>
              <a:t>Example #2: Harry Potter</a:t>
            </a:r>
            <a:endParaRPr lang="en-AU" sz="39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JK Rowling’s imagination</a:t>
            </a:r>
          </a:p>
          <a:p>
            <a:r>
              <a:rPr lang="en-AU" dirty="0" smtClean="0"/>
              <a:t>Understood her ‘fake world’ designed to story tell</a:t>
            </a:r>
          </a:p>
          <a:p>
            <a:r>
              <a:rPr lang="en-AU" dirty="0" smtClean="0"/>
              <a:t>Senses approach to perceives a non-fiction where readers could still connect </a:t>
            </a:r>
          </a:p>
          <a:p>
            <a:r>
              <a:rPr lang="en-AU" dirty="0" smtClean="0"/>
              <a:t>Approach to a new story </a:t>
            </a:r>
            <a:r>
              <a:rPr lang="en-AU" dirty="0" smtClean="0">
                <a:sym typeface="Wingdings"/>
              </a:rPr>
              <a:t> unlimited fantasies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436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Einstein </a:t>
            </a:r>
            <a:r>
              <a:rPr lang="es-ES" dirty="0" err="1" smtClean="0"/>
              <a:t>v.s.</a:t>
            </a:r>
            <a:r>
              <a:rPr lang="es-ES" dirty="0" smtClean="0"/>
              <a:t> </a:t>
            </a:r>
            <a:r>
              <a:rPr lang="es-ES" dirty="0" err="1" smtClean="0"/>
              <a:t>geek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27550"/>
          </a:xfrm>
        </p:spPr>
        <p:txBody>
          <a:bodyPr/>
          <a:lstStyle/>
          <a:p>
            <a:r>
              <a:rPr lang="en-AU" dirty="0" err="1" smtClean="0"/>
              <a:t>Einsten</a:t>
            </a:r>
            <a:r>
              <a:rPr lang="en-AU" dirty="0" smtClean="0"/>
              <a:t> </a:t>
            </a:r>
            <a:r>
              <a:rPr lang="en-AU" dirty="0" smtClean="0">
                <a:sym typeface="Wingdings"/>
              </a:rPr>
              <a:t> Laws of physics</a:t>
            </a:r>
          </a:p>
          <a:p>
            <a:pPr lvl="1"/>
            <a:r>
              <a:rPr lang="es-ES" dirty="0">
                <a:sym typeface="Wingdings"/>
              </a:rPr>
              <a:t>H</a:t>
            </a:r>
            <a:r>
              <a:rPr lang="en-AU" dirty="0">
                <a:sym typeface="Wingdings"/>
              </a:rPr>
              <a:t>is senses </a:t>
            </a:r>
            <a:r>
              <a:rPr lang="es-ES" dirty="0">
                <a:sym typeface="Wingdings"/>
              </a:rPr>
              <a:t>–</a:t>
            </a:r>
            <a:r>
              <a:rPr lang="en-AU" dirty="0">
                <a:sym typeface="Wingdings"/>
              </a:rPr>
              <a:t> the world around him (current knowledge)</a:t>
            </a:r>
          </a:p>
          <a:p>
            <a:pPr lvl="1"/>
            <a:r>
              <a:rPr lang="en-AU" dirty="0">
                <a:sym typeface="Wingdings"/>
              </a:rPr>
              <a:t>Find new theories</a:t>
            </a:r>
          </a:p>
          <a:p>
            <a:pPr lvl="1"/>
            <a:r>
              <a:rPr lang="en-AU" dirty="0">
                <a:sym typeface="Wingdings"/>
              </a:rPr>
              <a:t>Prove them</a:t>
            </a:r>
          </a:p>
          <a:p>
            <a:endParaRPr lang="en-AU" dirty="0" smtClean="0">
              <a:sym typeface="Wingdings"/>
            </a:endParaRPr>
          </a:p>
          <a:p>
            <a:r>
              <a:rPr lang="en-AU" dirty="0" smtClean="0">
                <a:sym typeface="Wingdings"/>
              </a:rPr>
              <a:t>Geek</a:t>
            </a:r>
          </a:p>
          <a:p>
            <a:pPr lvl="1"/>
            <a:r>
              <a:rPr lang="en-AU" dirty="0" smtClean="0">
                <a:sym typeface="Wingdings"/>
              </a:rPr>
              <a:t>Has all the knowledge</a:t>
            </a:r>
          </a:p>
          <a:p>
            <a:pPr lvl="1"/>
            <a:r>
              <a:rPr lang="en-AU" dirty="0" smtClean="0">
                <a:sym typeface="Wingdings"/>
              </a:rPr>
              <a:t>Doesn’t expand them</a:t>
            </a:r>
          </a:p>
          <a:p>
            <a:pPr marL="349250" lvl="1" indent="0">
              <a:buNone/>
            </a:pPr>
            <a:endParaRPr lang="en-AU" dirty="0" smtClean="0">
              <a:sym typeface="Wingdings"/>
            </a:endParaRPr>
          </a:p>
          <a:p>
            <a:pPr lvl="1"/>
            <a:endParaRPr lang="en-AU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967097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Brisa.thmx</Template>
  <TotalTime>209</TotalTime>
  <Words>487</Words>
  <Application>Microsoft Macintosh PowerPoint</Application>
  <PresentationFormat>Presentación en pantalla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Brisa</vt:lpstr>
      <vt:lpstr>How does imagination and sense perception affect our understanding of truth &amp; reality?</vt:lpstr>
      <vt:lpstr>Perception</vt:lpstr>
      <vt:lpstr>Imagination</vt:lpstr>
      <vt:lpstr>Imagination</vt:lpstr>
      <vt:lpstr>Presentación de PowerPoint</vt:lpstr>
      <vt:lpstr>Research by Karolinska Institute </vt:lpstr>
      <vt:lpstr>Real-Life Situation</vt:lpstr>
      <vt:lpstr>Example #2: Harry Potter</vt:lpstr>
      <vt:lpstr>Einstein v.s. geek</vt:lpstr>
      <vt:lpstr>Creativeness</vt:lpstr>
      <vt:lpstr>Why should we care?</vt:lpstr>
      <vt:lpstr>Christopher Berger: “We imagine hearing can change what we actually see, and what we imagine seeing can change what we actually hear."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</dc:title>
  <dc:creator>Sonia Dominguez</dc:creator>
  <cp:lastModifiedBy>Sonia Dominguez</cp:lastModifiedBy>
  <cp:revision>7</cp:revision>
  <dcterms:created xsi:type="dcterms:W3CDTF">2015-03-20T16:22:21Z</dcterms:created>
  <dcterms:modified xsi:type="dcterms:W3CDTF">2015-03-20T19:53:15Z</dcterms:modified>
</cp:coreProperties>
</file>