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2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13004800" cy="9753600"/>
  <p:notesSz cx="6858000" cy="9144000"/>
  <p:defaultTextStyle>
    <a:lvl1pPr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1pPr>
    <a:lvl2pPr indent="228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2pPr>
    <a:lvl3pPr indent="457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3pPr>
    <a:lvl4pPr indent="685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4pPr>
    <a:lvl5pPr indent="9144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5pPr>
    <a:lvl6pPr indent="11430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6pPr>
    <a:lvl7pPr indent="13716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7pPr>
    <a:lvl8pPr indent="16002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8pPr>
    <a:lvl9pPr indent="1828800" algn="ctr" defTabSz="584200">
      <a:defRPr sz="3600">
        <a:solidFill>
          <a:srgbClr val="606060"/>
        </a:solidFill>
        <a:latin typeface="Gill Sans"/>
        <a:ea typeface="Gill Sans"/>
        <a:cs typeface="Gill San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7E3D2">
              <a:alpha val="50000"/>
            </a:srgbClr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DF6DA"/>
              </a:solidFill>
              <a:prstDash val="solid"/>
              <a:miter lim="400000"/>
            </a:ln>
          </a:right>
          <a:top>
            <a:ln w="12700" cap="flat">
              <a:solidFill>
                <a:srgbClr val="FDF6DA"/>
              </a:solidFill>
              <a:prstDash val="solid"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A5C69B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FDF6DA"/>
              </a:solidFill>
              <a:prstDash val="solid"/>
              <a:miter lim="400000"/>
            </a:ln>
          </a:bottom>
          <a:insideH>
            <a:ln w="12700" cap="flat">
              <a:solidFill>
                <a:srgbClr val="FDF6DA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C9D69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BDBBB3"/>
              </a:solidFill>
              <a:prstDash val="solid"/>
              <a:miter lim="400000"/>
            </a:ln>
          </a:left>
          <a:right>
            <a:ln w="12700" cap="flat">
              <a:solidFill>
                <a:srgbClr val="BDBBB3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solidFill>
                <a:srgbClr val="BDBBB3"/>
              </a:solidFill>
              <a:prstDash val="solid"/>
              <a:miter lim="400000"/>
            </a:ln>
          </a:insideV>
        </a:tcBdr>
        <a:fill>
          <a:solidFill>
            <a:srgbClr val="E7E3D2"/>
          </a:solidFill>
        </a:fill>
      </a:tcStyle>
    </a:wholeTbl>
    <a:band2H>
      <a:tcTxStyle b="def" i="def"/>
      <a:tcStyle>
        <a:tcBdr/>
        <a:fill>
          <a:solidFill>
            <a:srgbClr val="F6F2E5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solidFill>
            <a:srgbClr val="D3CDB7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solidFill>
                <a:srgbClr val="A5A59F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solidFill>
                <a:srgbClr val="8E755A"/>
              </a:solidFill>
              <a:prstDash val="solid"/>
              <a:miter lim="400000"/>
            </a:ln>
          </a:left>
          <a:right>
            <a:ln w="12700" cap="flat">
              <a:solidFill>
                <a:srgbClr val="8E755A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8E755A"/>
              </a:solidFill>
              <a:prstDash val="solid"/>
              <a:miter lim="400000"/>
            </a:ln>
          </a:insideH>
          <a:insideV>
            <a:ln w="12700" cap="flat">
              <a:solidFill>
                <a:srgbClr val="8E755A"/>
              </a:solidFill>
              <a:prstDash val="solid"/>
              <a:miter lim="400000"/>
            </a:ln>
          </a:insideV>
        </a:tcBdr>
      </a:tcStyle>
    </a:firstRow>
  </a:tblStyle>
  <a:tblStyle styleId="{EEE7283C-3CF3-47DC-8721-378D4A62B228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BDBBB3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3DA"/>
          </a:solidFill>
        </a:fill>
      </a:tcStyle>
    </a:wholeTbl>
    <a:band2H>
      <a:tcTxStyle b="def" i="def"/>
      <a:tcStyle>
        <a:tcBdr/>
        <a:fill>
          <a:solidFill>
            <a:srgbClr val="F9F5E8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A5A59F"/>
              </a:solidFill>
              <a:prstDash val="solid"/>
              <a:miter lim="400000"/>
            </a:ln>
          </a:left>
          <a:right>
            <a:ln w="12700" cap="flat">
              <a:solidFill>
                <a:srgbClr val="A5A59F"/>
              </a:solidFill>
              <a:prstDash val="solid"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A5A59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5D0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BDBBB3"/>
              </a:solidFill>
              <a:prstDash val="solid"/>
              <a:miter lim="400000"/>
            </a:ln>
          </a:top>
          <a:bottom>
            <a:ln w="12700" cap="flat">
              <a:solidFill>
                <a:srgbClr val="A5A59F"/>
              </a:solidFill>
              <a:prstDash val="solid"/>
              <a:miter lim="400000"/>
            </a:ln>
          </a:bottom>
          <a:insideH>
            <a:ln w="12700" cap="flat">
              <a:solidFill>
                <a:srgbClr val="4D616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5A59F"/>
              </a:solidFill>
              <a:prstDash val="solid"/>
              <a:miter lim="400000"/>
            </a:ln>
          </a:top>
          <a:bottom>
            <a:ln w="12700" cap="flat">
              <a:solidFill>
                <a:srgbClr val="BDBBB3"/>
              </a:solidFill>
              <a:prstDash val="solid"/>
              <a:miter lim="400000"/>
            </a:ln>
          </a:bottom>
          <a:insideH>
            <a:ln w="12700" cap="flat">
              <a:solidFill>
                <a:srgbClr val="657477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CF821DB8-F4EB-4A41-A1BA-3FCAFE7338EE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FECE2"/>
          </a:solidFill>
        </a:fill>
      </a:tcStyle>
    </a:wholeTbl>
    <a:band2H>
      <a:tcTxStyle b="def" i="def"/>
      <a:tcStyle>
        <a:tcBdr/>
        <a:fill>
          <a:solidFill>
            <a:srgbClr val="FFFBF1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A29A85"/>
              </a:solidFill>
              <a:prstDash val="solid"/>
              <a:miter lim="400000"/>
            </a:ln>
          </a:right>
          <a:top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AAA6A6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8E4D8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A29A85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A29A85"/>
              </a:solidFill>
              <a:prstDash val="solid"/>
              <a:miter lim="400000"/>
            </a:ln>
          </a:bottom>
          <a:insideH>
            <a:ln w="12700" cap="flat">
              <a:solidFill>
                <a:srgbClr val="A29A85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</a:tcStyle>
    </a:firstRow>
  </a:tblStyle>
  <a:tblStyle styleId="{33BA23B1-9221-436E-865A-0063620EA4FD}" styleName="">
    <a:tblBg/>
    <a:wholeTb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50000"/>
            </a:srgbClr>
          </a:solidFill>
        </a:fill>
      </a:tcStyle>
    </a:wholeTbl>
    <a:band2H>
      <a:tcTxStyle b="def" i="def"/>
      <a:tcStyle>
        <a:tcBdr/>
        <a:fill>
          <a:solidFill>
            <a:srgbClr val="E9E7DC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C5BEAA"/>
          </a:solidFill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D6D2C0">
              <a:alpha val="25000"/>
            </a:srgbClr>
          </a:solidFill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28C7D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606060"/>
        </a:fontRef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DF9ED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25400" cap="flat">
              <a:solidFill>
                <a:srgbClr val="C6BB94"/>
              </a:solidFill>
              <a:prstDash val="solid"/>
              <a:miter lim="400000"/>
            </a:ln>
          </a:left>
          <a:right>
            <a:ln w="25400" cap="flat">
              <a:solidFill>
                <a:srgbClr val="C6BB94"/>
              </a:solidFill>
              <a:prstDash val="solid"/>
              <a:miter lim="400000"/>
            </a:ln>
          </a:right>
          <a:top>
            <a:ln w="12700" cap="flat">
              <a:solidFill>
                <a:srgbClr val="DBD2B2"/>
              </a:solidFill>
              <a:prstDash val="solid"/>
              <a:miter lim="400000"/>
            </a:ln>
          </a:top>
          <a:bottom>
            <a:ln w="12700" cap="flat">
              <a:solidFill>
                <a:srgbClr val="DBD2B2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solidFill>
                <a:srgbClr val="DBD2B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Gill Sans"/>
          <a:ea typeface="Gill Sans"/>
          <a:cs typeface="Gill Sans"/>
        </a:font>
        <a:srgbClr val="60606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C6BB94"/>
              </a:solidFill>
              <a:prstDash val="solid"/>
              <a:miter lim="400000"/>
            </a:ln>
          </a:top>
          <a:bottom>
            <a:ln w="25400" cap="flat">
              <a:solidFill>
                <a:srgbClr val="C6BB94"/>
              </a:solidFill>
              <a:prstDash val="solid"/>
              <a:miter lim="400000"/>
            </a:ln>
          </a:bottom>
          <a:insideH>
            <a:ln w="12700" cap="flat">
              <a:solidFill>
                <a:srgbClr val="DBD2B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5" name="Shape 5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0" name="Shape 10"/>
          <p:cNvSpPr/>
          <p:nvPr/>
        </p:nvSpPr>
        <p:spPr>
          <a:xfrm>
            <a:off x="508000" y="51816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1" name="Shape 11"/>
          <p:cNvSpPr/>
          <p:nvPr>
            <p:ph type="title"/>
          </p:nvPr>
        </p:nvSpPr>
        <p:spPr>
          <a:xfrm>
            <a:off x="508000" y="3009900"/>
            <a:ext cx="11988800" cy="20320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12" name="Shape 12"/>
          <p:cNvSpPr/>
          <p:nvPr>
            <p:ph type="body" idx="1"/>
          </p:nvPr>
        </p:nvSpPr>
        <p:spPr>
          <a:xfrm>
            <a:off x="508000" y="5562600"/>
            <a:ext cx="11988800" cy="8255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7" name="Shape 47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0" name="Shape 5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3" name="Shape 53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16" name="Shape 16"/>
          <p:cNvSpPr/>
          <p:nvPr>
            <p:ph type="title"/>
          </p:nvPr>
        </p:nvSpPr>
        <p:spPr>
          <a:xfrm>
            <a:off x="508000" y="7099300"/>
            <a:ext cx="11988800" cy="1117600"/>
          </a:xfrm>
          <a:prstGeom prst="rect">
            <a:avLst/>
          </a:prstGeom>
        </p:spPr>
        <p:txBody>
          <a:bodyPr anchor="b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17" name="Shape 17"/>
          <p:cNvSpPr/>
          <p:nvPr>
            <p:ph type="body" idx="1"/>
          </p:nvPr>
        </p:nvSpPr>
        <p:spPr>
          <a:xfrm>
            <a:off x="508000" y="8267700"/>
            <a:ext cx="119888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0" name="Shape 2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1" name="Shape 21"/>
          <p:cNvSpPr/>
          <p:nvPr>
            <p:ph type="title"/>
          </p:nvPr>
        </p:nvSpPr>
        <p:spPr>
          <a:xfrm>
            <a:off x="508000" y="3860800"/>
            <a:ext cx="11988800" cy="2032000"/>
          </a:xfrm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5" name="Shape 25"/>
          <p:cNvSpPr/>
          <p:nvPr>
            <p:ph type="title"/>
          </p:nvPr>
        </p:nvSpPr>
        <p:spPr>
          <a:xfrm>
            <a:off x="508000" y="2400300"/>
            <a:ext cx="5829300" cy="6070600"/>
          </a:xfrm>
          <a:prstGeom prst="rect">
            <a:avLst/>
          </a:prstGeom>
        </p:spPr>
        <p:txBody>
          <a:bodyPr anchor="t"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26" name="Shape 26"/>
          <p:cNvSpPr/>
          <p:nvPr>
            <p:ph type="body" idx="1"/>
          </p:nvPr>
        </p:nvSpPr>
        <p:spPr>
          <a:xfrm>
            <a:off x="508000" y="1168400"/>
            <a:ext cx="5829300" cy="838200"/>
          </a:xfrm>
          <a:prstGeom prst="rect">
            <a:avLst/>
          </a:prstGeom>
        </p:spPr>
        <p:txBody>
          <a:bodyPr anchor="t"/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1pPr>
            <a:lvl2pPr marL="0" indent="2286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2pPr>
            <a:lvl3pPr marL="0" indent="4572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3pPr>
            <a:lvl4pPr marL="0" indent="6858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4pPr>
            <a:lvl5pPr marL="0" indent="914400">
              <a:lnSpc>
                <a:spcPct val="120000"/>
              </a:lnSpc>
              <a:spcBef>
                <a:spcPts val="0"/>
              </a:spcBef>
              <a:buSzTx/>
              <a:buNone/>
              <a:defRPr sz="2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One</a:t>
            </a:r>
            <a:endParaRPr sz="2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Two</a:t>
            </a:r>
            <a:endParaRPr sz="2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Three</a:t>
            </a:r>
            <a:endParaRPr sz="2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Four</a:t>
            </a:r>
            <a:endParaRPr sz="2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/>
          <p:nvPr/>
        </p:nvSpPr>
        <p:spPr>
          <a:xfrm>
            <a:off x="508000" y="2578100"/>
            <a:ext cx="11997292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1" name="Shape 3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37" name="Shape 37"/>
          <p:cNvSpPr/>
          <p:nvPr>
            <p:ph type="body" idx="1"/>
          </p:nvPr>
        </p:nvSpPr>
        <p:spPr>
          <a:xfrm>
            <a:off x="6781800" y="2971800"/>
            <a:ext cx="5727700" cy="5524500"/>
          </a:xfrm>
          <a:prstGeom prst="rect">
            <a:avLst/>
          </a:prstGeom>
        </p:spPr>
        <p:txBody>
          <a:bodyPr/>
          <a:lstStyle>
            <a:lvl1pPr marL="3683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1pPr>
            <a:lvl2pPr marL="7366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2pPr>
            <a:lvl3pPr marL="11049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3pPr>
            <a:lvl4pPr marL="14732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4pPr>
            <a:lvl5pPr marL="1841500" indent="-368300">
              <a:spcBef>
                <a:spcPts val="3200"/>
              </a:spcBef>
              <a:buSzPct val="30000"/>
              <a:buFont typeface="Zapf Dingbats"/>
              <a:buBlip>
                <a:blip r:embed="rId2"/>
              </a:buBlip>
              <a:defRPr sz="30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One</a:t>
            </a:r>
            <a:endParaRPr sz="30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Two</a:t>
            </a:r>
            <a:endParaRPr sz="30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Three</a:t>
            </a:r>
            <a:endParaRPr sz="30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Four</a:t>
            </a:r>
            <a:endParaRPr sz="30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1" name="Shape 41"/>
          <p:cNvSpPr/>
          <p:nvPr>
            <p:ph type="body" idx="1"/>
          </p:nvPr>
        </p:nvSpPr>
        <p:spPr>
          <a:xfrm>
            <a:off x="508000" y="977900"/>
            <a:ext cx="11988800" cy="77851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tile tx="0" ty="0" sx="100000" sy="100000" flip="none" algn="tl"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508000" y="25781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508000" y="9245597"/>
            <a:ext cx="11988800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762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508000" y="508000"/>
            <a:ext cx="119888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0" fill="norm" stroke="1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</a:p>
        </p:txBody>
      </p:sp>
      <p:sp>
        <p:nvSpPr>
          <p:cNvPr id="5" name="Shape 5"/>
          <p:cNvSpPr/>
          <p:nvPr>
            <p:ph type="title"/>
          </p:nvPr>
        </p:nvSpPr>
        <p:spPr>
          <a:xfrm>
            <a:off x="508000" y="596900"/>
            <a:ext cx="11988800" cy="190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508000" y="3035300"/>
            <a:ext cx="11988800" cy="57277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One</a:t>
            </a:r>
            <a:endParaRPr sz="3400">
              <a:solidFill>
                <a:srgbClr val="606060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Two</a:t>
            </a:r>
            <a:endParaRPr sz="3400">
              <a:solidFill>
                <a:srgbClr val="606060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Three</a:t>
            </a:r>
            <a:endParaRPr sz="3400">
              <a:solidFill>
                <a:srgbClr val="606060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Four</a:t>
            </a:r>
            <a:endParaRPr sz="3400">
              <a:solidFill>
                <a:srgbClr val="606060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1pPr>
      <a:lvl2pPr indent="228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2pPr>
      <a:lvl3pPr indent="457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3pPr>
      <a:lvl4pPr indent="685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4pPr>
      <a:lvl5pPr indent="9144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5pPr>
      <a:lvl6pPr indent="11430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6pPr>
      <a:lvl7pPr indent="13716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7pPr>
      <a:lvl8pPr indent="16002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8pPr>
      <a:lvl9pPr indent="1828800" defTabSz="584200">
        <a:lnSpc>
          <a:spcPct val="90000"/>
        </a:lnSpc>
        <a:defRPr cap="all" sz="6400">
          <a:solidFill>
            <a:srgbClr val="606060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4191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1pPr>
      <a:lvl2pPr marL="8382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2pPr>
      <a:lvl3pPr marL="12573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3pPr>
      <a:lvl4pPr marL="16764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4pPr>
      <a:lvl5pPr marL="20955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5pPr>
      <a:lvl6pPr marL="25146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6pPr>
      <a:lvl7pPr marL="29337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7pPr>
      <a:lvl8pPr marL="33528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8pPr>
      <a:lvl9pPr marL="3771900" indent="-419100" defTabSz="584200">
        <a:spcBef>
          <a:spcPts val="4200"/>
        </a:spcBef>
        <a:buSzPct val="30000"/>
        <a:buBlip>
          <a:blip r:embed="rId3"/>
        </a:buBlip>
        <a:defRPr sz="3400">
          <a:solidFill>
            <a:srgbClr val="606060"/>
          </a:solidFill>
          <a:latin typeface="Gill Sans"/>
          <a:ea typeface="Gill Sans"/>
          <a:cs typeface="Gill Sans"/>
          <a:sym typeface="Gill Sans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eg"/><Relationship Id="rId3" Type="http://schemas.openxmlformats.org/officeDocument/2006/relationships/hyperlink" Target="https://es.wikipedia.org/wiki/Julio_Ram%C3%B3n_Ribeyro" TargetMode="Externa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Espumante en el sótano</a:t>
            </a:r>
          </a:p>
        </p:txBody>
      </p:sp>
      <p:sp>
        <p:nvSpPr>
          <p:cNvPr id="58" name="Shape 5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606060"/>
                </a:solidFill>
              </a:rPr>
              <a:t>Carla Frias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TECNICAS LITERARIAS</a:t>
            </a:r>
          </a:p>
        </p:txBody>
      </p:sp>
      <p:sp>
        <p:nvSpPr>
          <p:cNvPr id="92" name="Shape 92"/>
          <p:cNvSpPr/>
          <p:nvPr/>
        </p:nvSpPr>
        <p:spPr>
          <a:xfrm>
            <a:off x="176857" y="2851149"/>
            <a:ext cx="12384584" cy="4610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Irónico:  </a:t>
            </a:r>
            <a:endParaRPr sz="36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606060"/>
                </a:solidFill>
              </a:rPr>
              <a:t>“Viva la asociación de Empleados y su justa lucha por sus mejores materiales!” (206)</a:t>
            </a:r>
            <a:endParaRPr sz="29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606060"/>
                </a:solidFill>
              </a:rPr>
              <a:t> “El Director Escobar se acercó a abrazarlo.” (208)</a:t>
            </a:r>
            <a:endParaRPr sz="29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Alusión: 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606060"/>
                </a:solidFill>
              </a:rPr>
              <a:t>“Si Cristo recibiera en el Paraíso a un pobre pecador como yo…” (208)</a:t>
            </a:r>
            <a:endParaRPr sz="29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606060"/>
                </a:solidFill>
              </a:rPr>
              <a:t>“Fue durante el gobierno de nuestro ilustre presidente José Luis Bustamante.” —&gt; triunfo en elecciones presidenciales (1945), APRA</a:t>
            </a:r>
            <a:endParaRPr sz="2900">
              <a:solidFill>
                <a:srgbClr val="606060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1200">
              <a:latin typeface="Times"/>
              <a:ea typeface="Times"/>
              <a:cs typeface="Times"/>
              <a:sym typeface="Times"/>
            </a:endParaRP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xfrm>
            <a:off x="495300" y="596900"/>
            <a:ext cx="11988800" cy="1905000"/>
          </a:xfrm>
          <a:prstGeom prst="rect">
            <a:avLst/>
          </a:prstGeom>
        </p:spPr>
        <p:txBody>
          <a:bodyPr/>
          <a:lstStyle>
            <a:lvl1pPr defTabSz="496570">
              <a:defRPr sz="6460"/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60">
                <a:solidFill>
                  <a:srgbClr val="606060"/>
                </a:solidFill>
              </a:rPr>
              <a:t>técnicas narrativas/Lenguaje</a:t>
            </a:r>
          </a:p>
        </p:txBody>
      </p:sp>
      <p:sp>
        <p:nvSpPr>
          <p:cNvPr id="95" name="Shape 95"/>
          <p:cNvSpPr/>
          <p:nvPr/>
        </p:nvSpPr>
        <p:spPr>
          <a:xfrm>
            <a:off x="368300" y="2584449"/>
            <a:ext cx="11988801" cy="1879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599" indent="-228599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Narración 3era persona omnisciente </a:t>
            </a:r>
            <a:endParaRPr sz="30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606060"/>
                </a:solidFill>
              </a:rPr>
              <a:t>Orden cronológico</a:t>
            </a:r>
            <a:endParaRPr sz="3100">
              <a:solidFill>
                <a:srgbClr val="606060"/>
              </a:solidFill>
            </a:endParaRPr>
          </a:p>
          <a:p>
            <a:pPr lvl="0" marL="228599" indent="-228599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Diálogo</a:t>
            </a:r>
            <a:endParaRPr sz="30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—&gt; diferencias sociales (autoridad)</a:t>
            </a:r>
          </a:p>
        </p:txBody>
      </p:sp>
      <p:sp>
        <p:nvSpPr>
          <p:cNvPr id="96" name="Shape 96"/>
          <p:cNvSpPr/>
          <p:nvPr/>
        </p:nvSpPr>
        <p:spPr>
          <a:xfrm>
            <a:off x="6586686" y="5092700"/>
            <a:ext cx="4419452" cy="1625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06060"/>
                </a:solidFill>
              </a:rPr>
              <a:t>“Cumplo 25 años de servicio. Habrá champán(200)</a:t>
            </a:r>
            <a:endParaRPr sz="2600">
              <a:solidFill>
                <a:srgbClr val="606060"/>
              </a:solidFill>
            </a:endParaRPr>
          </a:p>
        </p:txBody>
      </p:sp>
      <p:sp>
        <p:nvSpPr>
          <p:cNvPr id="97" name="Shape 97"/>
          <p:cNvSpPr/>
          <p:nvPr/>
        </p:nvSpPr>
        <p:spPr>
          <a:xfrm>
            <a:off x="879549" y="5194086"/>
            <a:ext cx="5001866" cy="142282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606060"/>
                </a:solidFill>
              </a:rPr>
              <a:t>“Señor Gomez, he traído </a:t>
            </a:r>
            <a:r>
              <a:rPr i="1" sz="2300" u="sng">
                <a:solidFill>
                  <a:srgbClr val="606060"/>
                </a:solidFill>
              </a:rPr>
              <a:t>unas botellitas</a:t>
            </a:r>
            <a:r>
              <a:rPr sz="2300">
                <a:solidFill>
                  <a:srgbClr val="606060"/>
                </a:solidFill>
              </a:rPr>
              <a:t> para festejar mis veinticinco años de servicio. </a:t>
            </a:r>
            <a:r>
              <a:rPr i="1" sz="2300" u="sng">
                <a:solidFill>
                  <a:srgbClr val="606060"/>
                </a:solidFill>
              </a:rPr>
              <a:t>Espero que</a:t>
            </a:r>
            <a:r>
              <a:rPr sz="2300">
                <a:solidFill>
                  <a:srgbClr val="606060"/>
                </a:solidFill>
              </a:rPr>
              <a:t> no me va a distraer.” (202)</a:t>
            </a:r>
          </a:p>
        </p:txBody>
      </p:sp>
      <p:sp>
        <p:nvSpPr>
          <p:cNvPr id="98" name="Shape 98"/>
          <p:cNvSpPr/>
          <p:nvPr/>
        </p:nvSpPr>
        <p:spPr>
          <a:xfrm flipV="1">
            <a:off x="6182816" y="5002393"/>
            <a:ext cx="1" cy="1625601"/>
          </a:xfrm>
          <a:prstGeom prst="line">
            <a:avLst/>
          </a:prstGeom>
          <a:ln w="38100">
            <a:solidFill>
              <a:srgbClr val="6F6A5A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000"/>
            </a:pPr>
          </a:p>
        </p:txBody>
      </p:sp>
      <p:sp>
        <p:nvSpPr>
          <p:cNvPr id="99" name="Shape 99"/>
          <p:cNvSpPr/>
          <p:nvPr/>
        </p:nvSpPr>
        <p:spPr>
          <a:xfrm>
            <a:off x="968449" y="7325086"/>
            <a:ext cx="500186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06060"/>
                </a:solidFill>
              </a:rPr>
              <a:t>“Aníbal llenó las copas de sus dos superiores, se sirvió para sí una hasta el borde..” (205)</a:t>
            </a:r>
          </a:p>
        </p:txBody>
      </p:sp>
      <p:sp>
        <p:nvSpPr>
          <p:cNvPr id="100" name="Shape 100"/>
          <p:cNvSpPr/>
          <p:nvPr/>
        </p:nvSpPr>
        <p:spPr>
          <a:xfrm>
            <a:off x="6395318" y="7325086"/>
            <a:ext cx="5001866" cy="1244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600">
                <a:solidFill>
                  <a:srgbClr val="606060"/>
                </a:solidFill>
              </a:rPr>
              <a:t>“Los empleados se repartieron el champán que quedaba entre bromas y disputas” (206)</a:t>
            </a:r>
          </a:p>
        </p:txBody>
      </p:sp>
      <p:sp>
        <p:nvSpPr>
          <p:cNvPr id="101" name="Shape 101"/>
          <p:cNvSpPr/>
          <p:nvPr/>
        </p:nvSpPr>
        <p:spPr>
          <a:xfrm flipV="1">
            <a:off x="6184899" y="7166336"/>
            <a:ext cx="1" cy="1727244"/>
          </a:xfrm>
          <a:prstGeom prst="line">
            <a:avLst/>
          </a:prstGeom>
          <a:ln w="38100">
            <a:solidFill>
              <a:srgbClr val="6F6A5A"/>
            </a:solidFill>
            <a:miter lim="400000"/>
          </a:ln>
        </p:spPr>
        <p:txBody>
          <a:bodyPr lIns="50800" tIns="50800" rIns="50800" bIns="50800" anchor="ctr"/>
          <a:lstStyle/>
          <a:p>
            <a:pPr lvl="0">
              <a:defRPr sz="3000"/>
            </a:pPr>
          </a:p>
        </p:txBody>
      </p:sp>
      <p:sp>
        <p:nvSpPr>
          <p:cNvPr id="102" name="Shape 102"/>
          <p:cNvSpPr/>
          <p:nvPr/>
        </p:nvSpPr>
        <p:spPr>
          <a:xfrm>
            <a:off x="1962497" y="4537075"/>
            <a:ext cx="3473104" cy="495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700" u="sng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2700" u="sng">
                <a:solidFill>
                  <a:srgbClr val="606060"/>
                </a:solidFill>
              </a:rPr>
              <a:t>Formal</a:t>
            </a:r>
          </a:p>
        </p:txBody>
      </p:sp>
      <p:sp>
        <p:nvSpPr>
          <p:cNvPr id="103" name="Shape 103"/>
          <p:cNvSpPr/>
          <p:nvPr/>
        </p:nvSpPr>
        <p:spPr>
          <a:xfrm>
            <a:off x="7359997" y="4537075"/>
            <a:ext cx="3473103" cy="4826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2600" u="sng"/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2600" u="sng">
                <a:solidFill>
                  <a:srgbClr val="606060"/>
                </a:solidFill>
              </a:rPr>
              <a:t>Colloquial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Tono</a:t>
            </a:r>
          </a:p>
        </p:txBody>
      </p:sp>
      <p:sp>
        <p:nvSpPr>
          <p:cNvPr id="106" name="Shape 106"/>
          <p:cNvSpPr/>
          <p:nvPr/>
        </p:nvSpPr>
        <p:spPr>
          <a:xfrm>
            <a:off x="313816" y="2654300"/>
            <a:ext cx="11988801" cy="4940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Desilusionado </a:t>
            </a:r>
            <a:endParaRPr sz="30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06060"/>
                </a:solidFill>
              </a:rPr>
              <a:t>“Aníbal quedó </a:t>
            </a:r>
            <a:r>
              <a:rPr i="1" sz="2200" u="sng">
                <a:solidFill>
                  <a:srgbClr val="606060"/>
                </a:solidFill>
              </a:rPr>
              <a:t>mirando la puerta</a:t>
            </a:r>
            <a:r>
              <a:rPr sz="2200">
                <a:solidFill>
                  <a:srgbClr val="606060"/>
                </a:solidFill>
              </a:rPr>
              <a:t> mientras sus tres compañeros se </a:t>
            </a:r>
            <a:r>
              <a:rPr i="1" sz="2200" u="sng">
                <a:solidFill>
                  <a:srgbClr val="606060"/>
                </a:solidFill>
              </a:rPr>
              <a:t>hacendaban a reír.</a:t>
            </a:r>
            <a:r>
              <a:rPr sz="2200">
                <a:solidFill>
                  <a:srgbClr val="606060"/>
                </a:solidFill>
              </a:rPr>
              <a:t>” (200)</a:t>
            </a:r>
            <a:endParaRPr sz="22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10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10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Seguro: directo, serio</a:t>
            </a:r>
            <a:endParaRPr sz="30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06060"/>
                </a:solidFill>
              </a:rPr>
              <a:t>“Ya sé, ya se, las copias….” “No, no sabes.” (201)</a:t>
            </a:r>
            <a:endParaRPr sz="22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10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10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Entusiasta</a:t>
            </a:r>
            <a:endParaRPr sz="30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06060"/>
                </a:solidFill>
              </a:rPr>
              <a:t>“Aníbal dispuso encima de ella las empanadas, las copas y las botellas de champán..” (204)</a:t>
            </a:r>
            <a:endParaRPr sz="22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06060"/>
                </a:solidFill>
              </a:rPr>
              <a:t>“Para relajar la atmósfera, empezó a relatar una historia graciosa que le había ocurrido hace quince años..” (205)</a:t>
            </a:r>
            <a:endParaRPr sz="22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10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10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Emocionado</a:t>
            </a:r>
            <a:endParaRPr sz="30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06060"/>
                </a:solidFill>
              </a:rPr>
              <a:t>“Esto a sido uno de los días mas bellos de mi vida.” (208)</a:t>
            </a:r>
            <a:endParaRPr sz="22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espacio &amp; Tiempo - sótano</a:t>
            </a:r>
          </a:p>
        </p:txBody>
      </p:sp>
      <p:sp>
        <p:nvSpPr>
          <p:cNvPr id="109" name="Shape 109"/>
          <p:cNvSpPr/>
          <p:nvPr/>
        </p:nvSpPr>
        <p:spPr>
          <a:xfrm>
            <a:off x="339216" y="2743200"/>
            <a:ext cx="11988801" cy="426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La fiesta de Aníbal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Simboliza el estado social - estar atrapado en una falsa realidad —&gt; su propia vida </a:t>
            </a:r>
            <a:endParaRPr sz="36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“No era solamente un sótano miserable y oscuro, si no -ahora lo notaba- una especie de celda, un lugar de expiación.” (209)</a:t>
            </a:r>
            <a:endParaRPr sz="36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Importancia del título</a:t>
            </a:r>
          </a:p>
        </p:txBody>
      </p:sp>
      <p:sp>
        <p:nvSpPr>
          <p:cNvPr id="112" name="Shape 112"/>
          <p:cNvSpPr/>
          <p:nvPr/>
        </p:nvSpPr>
        <p:spPr>
          <a:xfrm>
            <a:off x="939800" y="3479799"/>
            <a:ext cx="11988801" cy="1257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sz="76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Espumante</a:t>
            </a:r>
            <a:r>
              <a:rPr sz="7600">
                <a:solidFill>
                  <a:srgbClr val="606060"/>
                </a:solidFill>
              </a:rPr>
              <a:t> en el </a:t>
            </a:r>
            <a:r>
              <a:rPr sz="76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sótano</a:t>
            </a:r>
          </a:p>
        </p:txBody>
      </p:sp>
      <p:sp>
        <p:nvSpPr>
          <p:cNvPr id="113" name="Shape 113"/>
          <p:cNvSpPr/>
          <p:nvPr/>
        </p:nvSpPr>
        <p:spPr>
          <a:xfrm flipH="1">
            <a:off x="2921893" y="4927599"/>
            <a:ext cx="1" cy="1257302"/>
          </a:xfrm>
          <a:prstGeom prst="line">
            <a:avLst/>
          </a:prstGeom>
          <a:ln w="38100">
            <a:solidFill>
              <a:srgbClr val="6F6A5A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000"/>
            </a:pPr>
          </a:p>
        </p:txBody>
      </p:sp>
      <p:sp>
        <p:nvSpPr>
          <p:cNvPr id="114" name="Shape 114"/>
          <p:cNvSpPr/>
          <p:nvPr/>
        </p:nvSpPr>
        <p:spPr>
          <a:xfrm>
            <a:off x="9017000" y="4927599"/>
            <a:ext cx="1" cy="1257302"/>
          </a:xfrm>
          <a:prstGeom prst="line">
            <a:avLst/>
          </a:prstGeom>
          <a:ln w="38100">
            <a:solidFill>
              <a:srgbClr val="6F6A5A"/>
            </a:solidFill>
            <a:miter lim="400000"/>
            <a:tailEnd type="triangle"/>
          </a:ln>
        </p:spPr>
        <p:txBody>
          <a:bodyPr lIns="50800" tIns="50800" rIns="50800" bIns="50800" anchor="ctr"/>
          <a:lstStyle/>
          <a:p>
            <a:pPr lvl="0">
              <a:defRPr sz="3000"/>
            </a:pPr>
          </a:p>
        </p:txBody>
      </p:sp>
      <p:sp>
        <p:nvSpPr>
          <p:cNvPr id="115" name="Shape 115"/>
          <p:cNvSpPr/>
          <p:nvPr/>
        </p:nvSpPr>
        <p:spPr>
          <a:xfrm>
            <a:off x="1563886" y="6496048"/>
            <a:ext cx="3147815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606060"/>
                </a:solidFill>
              </a:rPr>
              <a:t>“champan”</a:t>
            </a:r>
          </a:p>
        </p:txBody>
      </p:sp>
      <p:sp>
        <p:nvSpPr>
          <p:cNvPr id="116" name="Shape 116"/>
          <p:cNvSpPr/>
          <p:nvPr/>
        </p:nvSpPr>
        <p:spPr>
          <a:xfrm>
            <a:off x="7913885" y="6496048"/>
            <a:ext cx="3147815" cy="723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 algn="l">
              <a:defRPr sz="42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200">
                <a:solidFill>
                  <a:srgbClr val="606060"/>
                </a:solidFill>
              </a:rPr>
              <a:t>“fiesta”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Mensaje: cuento &amp; universal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508000" y="2768600"/>
            <a:ext cx="11988800" cy="5994400"/>
          </a:xfrm>
          <a:prstGeom prst="rect">
            <a:avLst/>
          </a:prstGeom>
        </p:spPr>
        <p:txBody>
          <a:bodyPr anchor="t"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No dejes que seas formado por una personas que no te valoran lo suficiente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No debemos estar avergonzados de quienes somos - más bien valorarlo para poder agrades lo que tenemos y a quienes tenemos</a:t>
            </a:r>
          </a:p>
        </p:txBody>
      </p:sp>
    </p:spTree>
  </p:cSld>
  <p:clrMapOvr>
    <a:masterClrMapping/>
  </p:clrMapOvr>
  <p:transition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/>
          <p:nvPr>
            <p:ph type="title"/>
          </p:nvPr>
        </p:nvSpPr>
        <p:spPr>
          <a:xfrm>
            <a:off x="514350" y="1168400"/>
            <a:ext cx="5829300" cy="1537693"/>
          </a:xfrm>
          <a:prstGeom prst="rect">
            <a:avLst/>
          </a:prstGeom>
        </p:spPr>
        <p:txBody>
          <a:bodyPr/>
          <a:lstStyle>
            <a:lvl1pPr algn="ctr">
              <a:defRPr sz="4000"/>
            </a:lvl1pPr>
          </a:lstStyle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4000">
                <a:solidFill>
                  <a:srgbClr val="606060"/>
                </a:solidFill>
              </a:rPr>
              <a:t>No tengas nada en las manos</a:t>
            </a:r>
          </a:p>
        </p:txBody>
      </p:sp>
      <p:sp>
        <p:nvSpPr>
          <p:cNvPr id="122" name="Shape 122"/>
          <p:cNvSpPr/>
          <p:nvPr>
            <p:ph type="body" idx="1"/>
          </p:nvPr>
        </p:nvSpPr>
        <p:spPr>
          <a:xfrm>
            <a:off x="635000" y="3073400"/>
            <a:ext cx="5300068" cy="1972072"/>
          </a:xfrm>
          <a:prstGeom prst="rect">
            <a:avLst/>
          </a:prstGeom>
        </p:spPr>
        <p:txBody>
          <a:bodyPr/>
          <a:lstStyle/>
          <a:p>
            <a:pPr lvl="0" defTabSz="373887">
              <a:defRPr sz="1800">
                <a:solidFill>
                  <a:srgbClr val="000000"/>
                </a:solidFill>
              </a:defRPr>
            </a:pPr>
            <a:r>
              <a:rPr sz="2943">
                <a:solidFill>
                  <a:srgbClr val="606060"/>
                </a:solidFill>
              </a:rPr>
              <a:t>-Ser tu propio “rey”</a:t>
            </a:r>
            <a:endParaRPr sz="2943">
              <a:solidFill>
                <a:srgbClr val="606060"/>
              </a:solidFill>
            </a:endParaRPr>
          </a:p>
          <a:p>
            <a:pPr lvl="0" defTabSz="373887">
              <a:defRPr sz="1800">
                <a:solidFill>
                  <a:srgbClr val="000000"/>
                </a:solidFill>
              </a:defRPr>
            </a:pPr>
            <a:r>
              <a:rPr sz="2943">
                <a:solidFill>
                  <a:srgbClr val="606060"/>
                </a:solidFill>
              </a:rPr>
              <a:t>-Sentir tranquilidad y paz</a:t>
            </a:r>
            <a:endParaRPr sz="2943">
              <a:solidFill>
                <a:srgbClr val="606060"/>
              </a:solidFill>
            </a:endParaRPr>
          </a:p>
          <a:p>
            <a:pPr lvl="0" defTabSz="373887">
              <a:defRPr sz="1800">
                <a:solidFill>
                  <a:srgbClr val="000000"/>
                </a:solidFill>
              </a:defRPr>
            </a:pPr>
            <a:r>
              <a:rPr sz="2943">
                <a:solidFill>
                  <a:srgbClr val="606060"/>
                </a:solidFill>
              </a:rPr>
              <a:t>-Estar completo con lo que tienes</a:t>
            </a:r>
          </a:p>
        </p:txBody>
      </p:sp>
      <p:grpSp>
        <p:nvGrpSpPr>
          <p:cNvPr id="125" name="Group 125"/>
          <p:cNvGrpSpPr/>
          <p:nvPr/>
        </p:nvGrpSpPr>
        <p:grpSpPr>
          <a:xfrm>
            <a:off x="7591708" y="952351"/>
            <a:ext cx="3993584" cy="7747298"/>
            <a:chOff x="-127000" y="-88900"/>
            <a:chExt cx="3993582" cy="7747297"/>
          </a:xfrm>
        </p:grpSpPr>
        <p:pic>
          <p:nvPicPr>
            <p:cNvPr id="124" name="Screen Shot 2015-09-14 at 2.38.47 PM.png"/>
            <p:cNvPicPr/>
            <p:nvPr/>
          </p:nvPicPr>
          <p:blipFill>
            <a:blip r:embed="rId2">
              <a:extLst/>
            </a:blip>
            <a:stretch>
              <a:fillRect/>
            </a:stretch>
          </p:blipFill>
          <p:spPr>
            <a:xfrm>
              <a:off x="0" y="0"/>
              <a:ext cx="3739583" cy="7417098"/>
            </a:xfrm>
            <a:prstGeom prst="rect">
              <a:avLst/>
            </a:prstGeom>
            <a:ln>
              <a:noFill/>
            </a:ln>
            <a:effectLst/>
          </p:spPr>
        </p:pic>
        <p:pic>
          <p:nvPicPr>
            <p:cNvPr id="123" name=""/>
            <p:cNvPicPr/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27000" y="-88900"/>
              <a:ext cx="3993583" cy="7747298"/>
            </a:xfrm>
            <a:prstGeom prst="rect">
              <a:avLst/>
            </a:prstGeom>
            <a:effectLst/>
          </p:spPr>
        </p:pic>
      </p:grpSp>
    </p:spTree>
  </p:cSld>
  <p:clrMapOvr>
    <a:masterClrMapping/>
  </p:clrMapOvr>
  <p:transition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valorización</a:t>
            </a:r>
          </a:p>
        </p:txBody>
      </p:sp>
      <p:sp>
        <p:nvSpPr>
          <p:cNvPr id="128" name="Shape 128"/>
          <p:cNvSpPr/>
          <p:nvPr>
            <p:ph type="body" idx="1"/>
          </p:nvPr>
        </p:nvSpPr>
        <p:spPr>
          <a:xfrm>
            <a:off x="508000" y="2768600"/>
            <a:ext cx="11988800" cy="2995266"/>
          </a:xfrm>
          <a:prstGeom prst="rect">
            <a:avLst/>
          </a:prstGeom>
        </p:spPr>
        <p:txBody>
          <a:bodyPr anchor="t"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La aceptación interior es la única manera de llegar a la felicidad completa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Debemos ser consientes que siempre van a haber caídas en la vida - debemos aceptarlas para poder salir hacia adelante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Julio Ramón ribeyro</a:t>
            </a:r>
          </a:p>
        </p:txBody>
      </p:sp>
      <p:sp>
        <p:nvSpPr>
          <p:cNvPr id="61" name="Shape 61"/>
          <p:cNvSpPr/>
          <p:nvPr/>
        </p:nvSpPr>
        <p:spPr>
          <a:xfrm>
            <a:off x="364616" y="2619373"/>
            <a:ext cx="8568706" cy="44831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Escritor peruano (1929)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Universidad Católica - Letras &amp; Derecho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Beca en Madrid - periodismo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Profesiones</a:t>
            </a:r>
            <a:endParaRPr sz="36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606060"/>
                </a:solidFill>
              </a:rPr>
              <a:t>Profesor/Director (Universidad Nacional de Huamanga)</a:t>
            </a:r>
            <a:endParaRPr sz="25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606060"/>
                </a:solidFill>
              </a:rPr>
              <a:t>Traductor/Redactor (Agencia France Pesse)</a:t>
            </a:r>
            <a:endParaRPr sz="25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Premio Nacional de Literatura/Cultura (1983 y 94)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Total: 9 libros de cuentos —&gt; 87 cuentos </a:t>
            </a:r>
          </a:p>
        </p:txBody>
      </p:sp>
      <p:pic>
        <p:nvPicPr>
          <p:cNvPr id="62" name="220px-Julio_Ramón_Ribeyro.jp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807896" y="2794000"/>
            <a:ext cx="3603412" cy="5405117"/>
          </a:xfrm>
          <a:prstGeom prst="rect">
            <a:avLst/>
          </a:prstGeom>
          <a:ln w="12700">
            <a:miter lim="400000"/>
          </a:ln>
        </p:spPr>
      </p:pic>
      <p:sp>
        <p:nvSpPr>
          <p:cNvPr id="63" name="Shape 63"/>
          <p:cNvSpPr/>
          <p:nvPr/>
        </p:nvSpPr>
        <p:spPr>
          <a:xfrm>
            <a:off x="9263197" y="8261350"/>
            <a:ext cx="2692810" cy="2413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50800" tIns="50800" rIns="50800" bIns="50800" anchor="ctr">
            <a:spAutoFit/>
          </a:bodyPr>
          <a:lstStyle>
            <a:lvl1pPr>
              <a:defRPr sz="1000" u="sng">
                <a:hlinkClick r:id="rId3" invalidUrl="" action="" tgtFrame="" tooltip="" history="1" highlightClick="0" endSnd="0"/>
              </a:defRPr>
            </a:lvl1pPr>
          </a:lstStyle>
          <a:p>
            <a:pPr lvl="0">
              <a:defRPr sz="1800" u="none">
                <a:solidFill>
                  <a:srgbClr val="000000"/>
                </a:solidFill>
              </a:defRPr>
            </a:pPr>
            <a:r>
              <a:rPr sz="1000" u="sng">
                <a:solidFill>
                  <a:srgbClr val="606060"/>
                </a:solidFill>
                <a:hlinkClick r:id="rId3" invalidUrl="" action="" tgtFrame="" tooltip="" history="1" highlightClick="0" endSnd="0"/>
              </a:rPr>
              <a:t>https://es.wikipedia.org/wiki/Julio_Ramón_Ribeyro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espumante en el sótano</a:t>
            </a:r>
          </a:p>
        </p:txBody>
      </p:sp>
      <p:sp>
        <p:nvSpPr>
          <p:cNvPr id="66" name="Shape 66"/>
          <p:cNvSpPr/>
          <p:nvPr/>
        </p:nvSpPr>
        <p:spPr>
          <a:xfrm>
            <a:off x="419100" y="2895600"/>
            <a:ext cx="11988801" cy="4267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Llega a su trabajo - aniversario de 20 años 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Su jefe es muy exigente - hacer las copias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Hace una fiesta de celebración 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Se acaban las empanadas y le champan (revelación de clase social)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Se da un discurso de agradecimiento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Está apunto de irse a su casa a celebrar con su mujer</a:t>
            </a: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606060"/>
                </a:solidFill>
              </a:rPr>
              <a:t>El señor Gomez le dice que se tiene que quedar a limpiar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personajes</a:t>
            </a:r>
          </a:p>
        </p:txBody>
      </p:sp>
      <p:sp>
        <p:nvSpPr>
          <p:cNvPr id="69" name="Shape 69"/>
          <p:cNvSpPr/>
          <p:nvPr/>
        </p:nvSpPr>
        <p:spPr>
          <a:xfrm>
            <a:off x="288416" y="3740150"/>
            <a:ext cx="12079611" cy="4191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Aníbal Hernández: </a:t>
            </a:r>
            <a:r>
              <a:rPr sz="3200" u="sng">
                <a:solidFill>
                  <a:srgbClr val="606060"/>
                </a:solidFill>
              </a:rPr>
              <a:t>personaje principal</a:t>
            </a:r>
            <a:endParaRPr sz="3200" u="sng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606060"/>
                </a:solidFill>
              </a:rPr>
              <a:t>trabaja en el Ministerio de Educación</a:t>
            </a:r>
            <a:endParaRPr sz="27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606060"/>
                </a:solidFill>
              </a:rPr>
              <a:t>Viudo y casado por segunda vez</a:t>
            </a:r>
            <a:endParaRPr sz="27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606060"/>
                </a:solidFill>
              </a:rPr>
              <a:t>Clase media - zona de trabajo/presupuesto de fiesta</a:t>
            </a:r>
            <a:endParaRPr sz="27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606060"/>
                </a:solidFill>
              </a:rPr>
              <a:t>No se identifica con los demás empleados (mayor/pasado) - </a:t>
            </a:r>
            <a:r>
              <a:rPr sz="2300">
                <a:solidFill>
                  <a:srgbClr val="606060"/>
                </a:solidFill>
              </a:rPr>
              <a:t>“cuando tu y los otros eran niños yo ya trabajaba en el Ministerio” (201)</a:t>
            </a:r>
            <a:endParaRPr sz="27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606060"/>
                </a:solidFill>
              </a:rPr>
              <a:t>Angustiado interiormente - complacer a los demás </a:t>
            </a:r>
            <a:endParaRPr sz="27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606060"/>
                </a:solidFill>
              </a:rPr>
              <a:t>Humilde</a:t>
            </a:r>
            <a:endParaRPr sz="27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personajes</a:t>
            </a:r>
          </a:p>
        </p:txBody>
      </p:sp>
      <p:sp>
        <p:nvSpPr>
          <p:cNvPr id="72" name="Shape 72"/>
          <p:cNvSpPr/>
          <p:nvPr/>
        </p:nvSpPr>
        <p:spPr>
          <a:xfrm>
            <a:off x="462594" y="2673349"/>
            <a:ext cx="12079611" cy="67818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Señor Gomez</a:t>
            </a:r>
            <a:endParaRPr sz="3200" u="sng">
              <a:solidFill>
                <a:srgbClr val="606060"/>
              </a:solidFill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El jefe</a:t>
            </a:r>
            <a:endParaRPr sz="3000">
              <a:solidFill>
                <a:srgbClr val="606060"/>
              </a:solidFill>
            </a:endParaRPr>
          </a:p>
          <a:p>
            <a:pPr lvl="1" marL="442912" indent="-214312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606060"/>
                </a:solidFill>
              </a:rPr>
              <a:t>Rencor de Aníbal “</a:t>
            </a:r>
            <a:r>
              <a:rPr sz="2300">
                <a:solidFill>
                  <a:srgbClr val="606060"/>
                </a:solidFill>
              </a:rPr>
              <a:t>..entró junto conmigo. Claro, ahora ha trepado. Ahora es un señor no?”</a:t>
            </a:r>
            <a:endParaRPr sz="3200">
              <a:solidFill>
                <a:srgbClr val="606060"/>
              </a:solidFill>
            </a:endParaRPr>
          </a:p>
          <a:p>
            <a:pPr lvl="1" marL="435768" indent="-207168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606060"/>
                </a:solidFill>
              </a:rPr>
              <a:t>Nivel superior - control, poder, alienación socia</a:t>
            </a:r>
            <a:r>
              <a:rPr sz="3200">
                <a:solidFill>
                  <a:srgbClr val="606060"/>
                </a:solidFill>
              </a:rPr>
              <a:t>l</a:t>
            </a:r>
            <a:endParaRPr sz="3200">
              <a:solidFill>
                <a:srgbClr val="606060"/>
              </a:solidFill>
            </a:endParaRPr>
          </a:p>
          <a:p>
            <a:pPr lvl="1" algn="l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Paúl Escobedo</a:t>
            </a:r>
            <a:endParaRPr sz="3200" u="sng">
              <a:solidFill>
                <a:srgbClr val="606060"/>
              </a:solidFill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Jefe de Ministro</a:t>
            </a:r>
            <a:endParaRPr sz="28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Clase alta</a:t>
            </a:r>
            <a:endParaRPr sz="28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Limita su distancia (sentimental/física)</a:t>
            </a:r>
            <a:endParaRPr sz="28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i="1" sz="2900">
                <a:solidFill>
                  <a:srgbClr val="606060"/>
                </a:solidFill>
              </a:rPr>
              <a:t>“…no es para tanto, intervino el señor Escobedo…”</a:t>
            </a:r>
            <a:endParaRPr i="1" sz="29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r>
              <a:rPr i="1" sz="2900">
                <a:solidFill>
                  <a:srgbClr val="606060"/>
                </a:solidFill>
              </a:rPr>
              <a:t>“…dándole palmitas en la espalda..”</a:t>
            </a:r>
            <a:endParaRPr i="1" sz="29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32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2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Calmet, Pinilla:</a:t>
            </a:r>
            <a:r>
              <a:rPr sz="3200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 </a:t>
            </a:r>
            <a:r>
              <a:rPr sz="3200">
                <a:solidFill>
                  <a:srgbClr val="606060"/>
                </a:solidFill>
              </a:rPr>
              <a:t>empleados</a:t>
            </a:r>
            <a:endParaRPr sz="32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descripciones</a:t>
            </a:r>
          </a:p>
        </p:txBody>
      </p:sp>
      <p:sp>
        <p:nvSpPr>
          <p:cNvPr id="75" name="Shape 75"/>
          <p:cNvSpPr/>
          <p:nvPr/>
        </p:nvSpPr>
        <p:spPr>
          <a:xfrm>
            <a:off x="263016" y="3047999"/>
            <a:ext cx="11988801" cy="50419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La autoridad por tu clase social alta</a:t>
            </a:r>
            <a:endParaRPr sz="3600" u="sng">
              <a:solidFill>
                <a:srgbClr val="606060"/>
              </a:solidFill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“Gentuza, no saben ni saludar” (200)</a:t>
            </a:r>
            <a:endParaRPr sz="28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“…estós se hallaban un poco cohibidos por la presencia del señor Gomez..” (205)</a:t>
            </a:r>
            <a:endParaRPr sz="28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“Me permite unas breves palabras?” (206) - Aníbal</a:t>
            </a:r>
            <a:endParaRPr sz="2800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606060"/>
                </a:solidFill>
              </a:rPr>
              <a:t>“Estarás de acuerdo que la oficina parece un chiquero. Me haces el favor?” (209)</a:t>
            </a:r>
            <a:endParaRPr sz="2800">
              <a:solidFill>
                <a:srgbClr val="606060"/>
              </a:solidFill>
            </a:endParaRPr>
          </a:p>
          <a:p>
            <a:pPr lvl="0" algn="l">
              <a:defRPr sz="1800">
                <a:solidFill>
                  <a:srgbClr val="000000"/>
                </a:solidFill>
              </a:defRPr>
            </a:pPr>
            <a:endParaRPr sz="3600">
              <a:solidFill>
                <a:srgbClr val="606060"/>
              </a:solidFill>
            </a:endParaRPr>
          </a:p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El deseo de ser aceptado socialmente</a:t>
            </a:r>
            <a:endParaRPr sz="3600" u="sng">
              <a:solidFill>
                <a:srgbClr val="606060"/>
              </a:solidFill>
              <a:latin typeface="Gill Sans SemiBold"/>
              <a:ea typeface="Gill Sans SemiBold"/>
              <a:cs typeface="Gill Sans SemiBold"/>
              <a:sym typeface="Gill Sans SemiBold"/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100">
                <a:solidFill>
                  <a:srgbClr val="606060"/>
                </a:solidFill>
              </a:rPr>
              <a:t>“..descorchar su primera botella, sin esperar la llegada de sus superiores.” (204)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descripciones</a:t>
            </a:r>
          </a:p>
        </p:txBody>
      </p:sp>
      <p:sp>
        <p:nvSpPr>
          <p:cNvPr id="78" name="Shape 78"/>
          <p:cNvSpPr/>
          <p:nvPr/>
        </p:nvSpPr>
        <p:spPr>
          <a:xfrm>
            <a:off x="186816" y="3180506"/>
            <a:ext cx="11988801" cy="1957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2286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6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La vergüenza de ser como los demás</a:t>
            </a:r>
            <a:endParaRPr sz="3600" u="sng">
              <a:solidFill>
                <a:srgbClr val="606060"/>
              </a:solidFill>
            </a:endParaRPr>
          </a:p>
          <a:p>
            <a:pPr lvl="1" marL="457200" indent="-228600" algn="l"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606060"/>
                </a:solidFill>
              </a:rPr>
              <a:t>“Debe ser un error en esa época yo era secretario de la biblioteca —</a:t>
            </a:r>
            <a:r>
              <a:rPr sz="2900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Paúl Escobedo</a:t>
            </a:r>
            <a:r>
              <a:rPr sz="2900">
                <a:solidFill>
                  <a:srgbClr val="606060"/>
                </a:solidFill>
              </a:rPr>
              <a:t> —&gt; “Ahora que me recuerdo, es cierto lo que decías antes”</a:t>
            </a:r>
            <a:endParaRPr sz="2900">
              <a:solidFill>
                <a:srgbClr val="606060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temas</a:t>
            </a:r>
          </a:p>
        </p:txBody>
      </p:sp>
      <p:sp>
        <p:nvSpPr>
          <p:cNvPr id="81" name="Shape 81"/>
          <p:cNvSpPr/>
          <p:nvPr>
            <p:ph type="body" idx="1"/>
          </p:nvPr>
        </p:nvSpPr>
        <p:spPr>
          <a:xfrm>
            <a:off x="508000" y="2768600"/>
            <a:ext cx="11988800" cy="5994400"/>
          </a:xfrm>
          <a:prstGeom prst="rect">
            <a:avLst/>
          </a:prstGeom>
        </p:spPr>
        <p:txBody>
          <a:bodyPr anchor="t"/>
          <a:lstStyle/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La autoridad reprimiendo la incorporación social 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La felicidad limitada:  por la realidad autoritaria de querer y tener control</a:t>
            </a:r>
            <a:endParaRPr sz="3400">
              <a:solidFill>
                <a:srgbClr val="606060"/>
              </a:solidFill>
            </a:endParaRPr>
          </a:p>
          <a:p>
            <a:pPr lvl="0"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La identidad manipulada: deseo de encajar (miedo)</a:t>
            </a: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cap="none" sz="1800">
                <a:solidFill>
                  <a:srgbClr val="000000"/>
                </a:solidFill>
              </a:defRPr>
            </a:pPr>
            <a:r>
              <a:rPr cap="all" sz="6400">
                <a:solidFill>
                  <a:srgbClr val="606060"/>
                </a:solidFill>
              </a:rPr>
              <a:t>técnicas Literarias</a:t>
            </a:r>
          </a:p>
        </p:txBody>
      </p:sp>
      <p:sp>
        <p:nvSpPr>
          <p:cNvPr id="84" name="Shape 84"/>
          <p:cNvSpPr/>
          <p:nvPr/>
        </p:nvSpPr>
        <p:spPr>
          <a:xfrm>
            <a:off x="-2197100" y="7270681"/>
            <a:ext cx="5595095" cy="17400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5" indent="209550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06060"/>
                </a:solidFill>
              </a:rPr>
              <a:t>“Mientras Aníbal avanzaba hacia sus dos jefes con </a:t>
            </a:r>
            <a:r>
              <a:rPr sz="22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su copa en la mano</a:t>
            </a:r>
            <a:r>
              <a:rPr sz="2200">
                <a:solidFill>
                  <a:srgbClr val="606060"/>
                </a:solidFill>
              </a:rPr>
              <a:t> se dio cuenta que al fin la reunión </a:t>
            </a:r>
            <a:r>
              <a:rPr i="1" sz="2200">
                <a:solidFill>
                  <a:srgbClr val="606060"/>
                </a:solidFill>
              </a:rPr>
              <a:t>encajaba</a:t>
            </a:r>
            <a:r>
              <a:rPr sz="2200">
                <a:solidFill>
                  <a:srgbClr val="606060"/>
                </a:solidFill>
              </a:rPr>
              <a:t>” (206)</a:t>
            </a:r>
          </a:p>
        </p:txBody>
      </p:sp>
      <p:sp>
        <p:nvSpPr>
          <p:cNvPr id="85" name="Shape 85"/>
          <p:cNvSpPr/>
          <p:nvPr/>
        </p:nvSpPr>
        <p:spPr>
          <a:xfrm>
            <a:off x="7490866" y="7472360"/>
            <a:ext cx="5234534" cy="1473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5" indent="209550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2300">
                <a:solidFill>
                  <a:srgbClr val="606060"/>
                </a:solidFill>
              </a:rPr>
              <a:t>“…de palito de fósforos quemados, de fragmentos de </a:t>
            </a:r>
            <a:r>
              <a:rPr sz="23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una copa rota</a:t>
            </a:r>
            <a:r>
              <a:rPr sz="2300">
                <a:solidFill>
                  <a:srgbClr val="606060"/>
                </a:solidFill>
              </a:rPr>
              <a:t>” (209)</a:t>
            </a:r>
          </a:p>
        </p:txBody>
      </p:sp>
      <p:sp>
        <p:nvSpPr>
          <p:cNvPr id="86" name="Shape 86"/>
          <p:cNvSpPr/>
          <p:nvPr/>
        </p:nvSpPr>
        <p:spPr>
          <a:xfrm>
            <a:off x="2743200" y="7340600"/>
            <a:ext cx="5234534" cy="16002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5" indent="2095500" algn="l">
              <a:spcBef>
                <a:spcPts val="4200"/>
              </a:spcBef>
              <a:defRPr sz="1800">
                <a:solidFill>
                  <a:srgbClr val="000000"/>
                </a:solidFill>
              </a:defRPr>
            </a:pPr>
            <a:r>
              <a:rPr sz="2500">
                <a:solidFill>
                  <a:srgbClr val="606060"/>
                </a:solidFill>
              </a:rPr>
              <a:t>“Aníbal </a:t>
            </a:r>
            <a:r>
              <a:rPr sz="25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levantó su copa</a:t>
            </a:r>
            <a:r>
              <a:rPr sz="2500">
                <a:solidFill>
                  <a:srgbClr val="606060"/>
                </a:solidFill>
              </a:rPr>
              <a:t> entre los aplausos de los concurrentes” (208)</a:t>
            </a:r>
          </a:p>
        </p:txBody>
      </p:sp>
      <p:sp>
        <p:nvSpPr>
          <p:cNvPr id="87" name="Shape 87"/>
          <p:cNvSpPr/>
          <p:nvPr/>
        </p:nvSpPr>
        <p:spPr>
          <a:xfrm>
            <a:off x="3558033" y="7936526"/>
            <a:ext cx="1560365" cy="408348"/>
          </a:xfrm>
          <a:prstGeom prst="rightArrow">
            <a:avLst>
              <a:gd name="adj1" fmla="val 32000"/>
              <a:gd name="adj2" fmla="val 166598"/>
            </a:avLst>
          </a:prstGeom>
          <a:blipFill>
            <a:blip r:embed="rId2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8180833" y="8004787"/>
            <a:ext cx="1560365" cy="408348"/>
          </a:xfrm>
          <a:prstGeom prst="rightArrow">
            <a:avLst>
              <a:gd name="adj1" fmla="val 32000"/>
              <a:gd name="adj2" fmla="val 166598"/>
            </a:avLst>
          </a:prstGeom>
          <a:blipFill>
            <a:blip r:embed="rId2"/>
          </a:blipFill>
          <a:ln w="12700">
            <a:miter lim="400000"/>
          </a:ln>
        </p:spPr>
        <p:txBody>
          <a:bodyPr lIns="50800" tIns="50800" rIns="50800" bIns="50800" anchor="ctr"/>
          <a:lstStyle/>
          <a:p>
            <a:pPr lvl="0">
              <a:defRPr sz="3000">
                <a:solidFill>
                  <a:srgbClr val="FFFFFF"/>
                </a:solidFill>
                <a:effectLst>
                  <a:outerShdw sx="100000" sy="100000" kx="0" ky="0" algn="b" rotWithShape="0" blurRad="25400" dist="12700" dir="5400000">
                    <a:srgbClr val="000000">
                      <a:alpha val="50000"/>
                    </a:srgbClr>
                  </a:outerShdw>
                </a:effectLst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104477" y="2578065"/>
            <a:ext cx="12443123" cy="4699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lvl="0" marL="706581" indent="-706581" algn="l">
              <a:spcBef>
                <a:spcPts val="42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Personificación: </a:t>
            </a:r>
            <a:r>
              <a:rPr sz="2800">
                <a:solidFill>
                  <a:srgbClr val="606060"/>
                </a:solidFill>
              </a:rPr>
              <a:t>“..ómnibus que </a:t>
            </a:r>
            <a:r>
              <a:rPr sz="2800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paseaban rugiendo</a:t>
            </a:r>
            <a:r>
              <a:rPr sz="2800">
                <a:solidFill>
                  <a:srgbClr val="606060"/>
                </a:solidFill>
              </a:rPr>
              <a:t> por la avenida” (199) // “copa </a:t>
            </a:r>
            <a:r>
              <a:rPr sz="2800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más generosa</a:t>
            </a:r>
            <a:r>
              <a:rPr sz="2800">
                <a:solidFill>
                  <a:srgbClr val="606060"/>
                </a:solidFill>
              </a:rPr>
              <a:t>”(204)</a:t>
            </a:r>
            <a:endParaRPr sz="2800">
              <a:solidFill>
                <a:srgbClr val="606060"/>
              </a:solidFill>
            </a:endParaRPr>
          </a:p>
          <a:p>
            <a:pPr lvl="0" marL="706581" indent="-706581" algn="l">
              <a:spcBef>
                <a:spcPts val="42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3400">
                <a:solidFill>
                  <a:srgbClr val="606060"/>
                </a:solidFill>
              </a:rPr>
              <a:t>Simbolismo:</a:t>
            </a:r>
            <a:r>
              <a:rPr sz="2700">
                <a:solidFill>
                  <a:srgbClr val="606060"/>
                </a:solidFill>
              </a:rPr>
              <a:t> “Huélanla, denle una lamidita, </a:t>
            </a:r>
            <a:r>
              <a:rPr sz="27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zambos.</a:t>
            </a:r>
            <a:r>
              <a:rPr sz="2700">
                <a:solidFill>
                  <a:srgbClr val="606060"/>
                </a:solidFill>
              </a:rPr>
              <a:t>” (203) —&gt; falta de superioridad</a:t>
            </a:r>
            <a:endParaRPr sz="2700">
              <a:solidFill>
                <a:srgbClr val="606060"/>
              </a:solidFill>
            </a:endParaRPr>
          </a:p>
          <a:p>
            <a:pPr lvl="3" marL="1963881" indent="-706581" algn="l">
              <a:spcBef>
                <a:spcPts val="42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606060"/>
                </a:solidFill>
              </a:rPr>
              <a:t>“..se puso en </a:t>
            </a:r>
            <a:r>
              <a:rPr sz="2700" u="sng">
                <a:solidFill>
                  <a:srgbClr val="606060"/>
                </a:solidFill>
                <a:latin typeface="Gill Sans SemiBold"/>
                <a:ea typeface="Gill Sans SemiBold"/>
                <a:cs typeface="Gill Sans SemiBold"/>
                <a:sym typeface="Gill Sans SemiBold"/>
              </a:rPr>
              <a:t>cuatro pies</a:t>
            </a:r>
            <a:r>
              <a:rPr sz="2700">
                <a:solidFill>
                  <a:srgbClr val="606060"/>
                </a:solidFill>
              </a:rPr>
              <a:t> y con una hoja de periódico empezó a recoger la basura” (209)</a:t>
            </a:r>
            <a:endParaRPr sz="2700">
              <a:solidFill>
                <a:srgbClr val="606060"/>
              </a:solidFill>
            </a:endParaRPr>
          </a:p>
          <a:p>
            <a:pPr lvl="3" marL="1963881" indent="-706581" algn="l">
              <a:spcBef>
                <a:spcPts val="4200"/>
              </a:spcBef>
              <a:buSzPct val="100000"/>
              <a:buChar char="•"/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606060"/>
                </a:solidFill>
              </a:rPr>
              <a:t>Copa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png"/></Relationships>

</file>

<file path=ppt/theme/theme1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606060"/>
      </a:dk1>
      <a:lt1>
        <a:srgbClr val="000060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New_Template3">
  <a:themeElements>
    <a:clrScheme name="New_Template3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New_Template3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New_Template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  <a:effectStyle>
          <a:effectLst>
            <a:outerShdw sx="100000" sy="100000" kx="0" ky="0" algn="b" rotWithShape="0" blurRad="50800" dist="25400" dir="540000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0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25400" dist="12700" dir="5400000">
                <a:srgbClr val="000000">
                  <a:alpha val="50000"/>
                </a:srgbClr>
              </a:outerShdw>
            </a:effectLst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38100" cap="flat">
          <a:solidFill>
            <a:srgbClr val="6F6A5A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606060"/>
            </a:solidFill>
            <a:effectLst/>
            <a:uFillTx/>
            <a:latin typeface="Gill Sans"/>
            <a:ea typeface="Gill Sans"/>
            <a:cs typeface="Gill San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